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259" r:id="rId4"/>
    <p:sldId id="278" r:id="rId5"/>
    <p:sldId id="275" r:id="rId6"/>
    <p:sldId id="274" r:id="rId7"/>
    <p:sldId id="297" r:id="rId8"/>
    <p:sldId id="318" r:id="rId9"/>
    <p:sldId id="273" r:id="rId10"/>
    <p:sldId id="277" r:id="rId11"/>
    <p:sldId id="300" r:id="rId12"/>
    <p:sldId id="296" r:id="rId13"/>
    <p:sldId id="281" r:id="rId14"/>
    <p:sldId id="279" r:id="rId15"/>
    <p:sldId id="299" r:id="rId16"/>
    <p:sldId id="271" r:id="rId17"/>
    <p:sldId id="294" r:id="rId18"/>
    <p:sldId id="302" r:id="rId19"/>
    <p:sldId id="307" r:id="rId20"/>
    <p:sldId id="308" r:id="rId21"/>
    <p:sldId id="312" r:id="rId22"/>
    <p:sldId id="303" r:id="rId23"/>
    <p:sldId id="305" r:id="rId24"/>
    <p:sldId id="287" r:id="rId25"/>
    <p:sldId id="290" r:id="rId26"/>
    <p:sldId id="286" r:id="rId27"/>
    <p:sldId id="276" r:id="rId28"/>
    <p:sldId id="283" r:id="rId29"/>
    <p:sldId id="267" r:id="rId30"/>
    <p:sldId id="284" r:id="rId31"/>
    <p:sldId id="313" r:id="rId32"/>
    <p:sldId id="314" r:id="rId33"/>
    <p:sldId id="315" r:id="rId34"/>
    <p:sldId id="316" r:id="rId35"/>
    <p:sldId id="317" r:id="rId36"/>
    <p:sldId id="280" r:id="rId37"/>
    <p:sldId id="260" r:id="rId38"/>
    <p:sldId id="2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420A29"/>
    <a:srgbClr val="521226"/>
    <a:srgbClr val="FFCC00"/>
    <a:srgbClr val="3C0F3D"/>
    <a:srgbClr val="461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0CF8F-5917-429D-93AB-321D50FA09F1}" type="datetimeFigureOut">
              <a:rPr lang="en-US" smtClean="0"/>
              <a:t>11/24/2013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61A50-2BF9-4574-AFF9-AC4176179102}" type="slidenum">
              <a:rPr lang="en-US" smtClean="0"/>
              <a:t>‹#›</a:t>
            </a:fld>
            <a:endParaRPr lang="en-US"/>
          </a:p>
        </p:txBody>
      </p:sp>
    </p:spTree>
    <p:extLst>
      <p:ext uri="{BB962C8B-B14F-4D97-AF65-F5344CB8AC3E}">
        <p14:creationId xmlns:p14="http://schemas.microsoft.com/office/powerpoint/2010/main" val="332633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61A50-2BF9-4574-AFF9-AC4176179102}" type="slidenum">
              <a:rPr lang="en-US" smtClean="0"/>
              <a:t>1</a:t>
            </a:fld>
            <a:endParaRPr lang="en-US"/>
          </a:p>
        </p:txBody>
      </p:sp>
    </p:spTree>
    <p:extLst>
      <p:ext uri="{BB962C8B-B14F-4D97-AF65-F5344CB8AC3E}">
        <p14:creationId xmlns:p14="http://schemas.microsoft.com/office/powerpoint/2010/main" val="243051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61A50-2BF9-4574-AFF9-AC4176179102}" type="slidenum">
              <a:rPr lang="en-US" smtClean="0"/>
              <a:t>29</a:t>
            </a:fld>
            <a:endParaRPr lang="en-US"/>
          </a:p>
        </p:txBody>
      </p:sp>
    </p:spTree>
    <p:extLst>
      <p:ext uri="{BB962C8B-B14F-4D97-AF65-F5344CB8AC3E}">
        <p14:creationId xmlns:p14="http://schemas.microsoft.com/office/powerpoint/2010/main" val="387744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11/24/2013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367162"/>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9" y="987427"/>
            <a:ext cx="10515600" cy="3379735"/>
          </a:xfrm>
        </p:spPr>
        <p:txBody>
          <a:bodyPr anchor="t"/>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8"/>
            <a:ext cx="8752299" cy="548968"/>
          </a:xfrm>
        </p:spPr>
        <p:txBody>
          <a:bodyPr anchor="t">
            <a:normAutofit/>
          </a:bodyPr>
          <a:lstStyle>
            <a:lvl1pPr marL="0" indent="0">
              <a:buNone/>
              <a:defRPr sz="1401"/>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4" name="Text Placeholder 3"/>
          <p:cNvSpPr>
            <a:spLocks noGrp="1"/>
          </p:cNvSpPr>
          <p:nvPr>
            <p:ph type="body" sz="half" idx="2"/>
          </p:nvPr>
        </p:nvSpPr>
        <p:spPr>
          <a:xfrm>
            <a:off x="838202" y="4501729"/>
            <a:ext cx="10512425" cy="1489496"/>
          </a:xfrm>
        </p:spPr>
        <p:txBody>
          <a:bodyPr anchor="ctr">
            <a:normAutofit/>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9" y="2326967"/>
            <a:ext cx="10515600" cy="2511835"/>
          </a:xfrm>
        </p:spPr>
        <p:txBody>
          <a:bodyPr anchor="b">
            <a:normAutofit/>
          </a:bodyPr>
          <a:lstStyle>
            <a:lvl1pPr>
              <a:defRPr sz="5401"/>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4"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49"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5" y="1885950"/>
            <a:ext cx="2936242"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0" y="2571750"/>
            <a:ext cx="2946795"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4"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4" cy="3589338"/>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11/24/2013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4"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7"/>
            <a:ext cx="2940050"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8" y="4297503"/>
            <a:ext cx="293052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8" y="2256354"/>
            <a:ext cx="293052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7" y="4873766"/>
            <a:ext cx="2934405"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2" y="2256354"/>
            <a:ext cx="293211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8" y="4873762"/>
            <a:ext cx="2935996" cy="659189"/>
          </a:xfrm>
        </p:spPr>
        <p:txBody>
          <a:bodyPr anchor="t">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11/24/2013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11/24/2013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11/24/2013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11/24/2013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6"/>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11/24/2013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3" y="1825625"/>
            <a:ext cx="503396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6"/>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6"/>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11/24/2013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11/24/2013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11/24/2013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90" y="987425"/>
            <a:ext cx="6172201"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90" y="987425"/>
            <a:ext cx="6172201" cy="4873625"/>
          </a:xfrm>
        </p:spPr>
        <p:txBody>
          <a:bodyPr anchor="t"/>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11/24/2013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3" y="1825625"/>
            <a:ext cx="10233801"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11/24/2013</a:t>
            </a:fld>
            <a:endParaRPr lang="en-US" dirty="0"/>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tmfflorida.com/"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3180" y="586140"/>
            <a:ext cx="9212580" cy="1291931"/>
          </a:xfrm>
        </p:spPr>
        <p:txBody>
          <a:bodyPr>
            <a:noAutofit/>
          </a:bodyPr>
          <a:lstStyle/>
          <a:p>
            <a:r>
              <a:rPr lang="en-US" sz="6000" dirty="0" smtClean="0"/>
              <a:t>TMF Florida – Health Report</a:t>
            </a:r>
            <a:endParaRPr lang="en-US" sz="6000" dirty="0"/>
          </a:p>
        </p:txBody>
      </p:sp>
      <p:sp>
        <p:nvSpPr>
          <p:cNvPr id="3" name="Subtitle 2"/>
          <p:cNvSpPr>
            <a:spLocks noGrp="1"/>
          </p:cNvSpPr>
          <p:nvPr>
            <p:ph type="subTitle" idx="1"/>
          </p:nvPr>
        </p:nvSpPr>
        <p:spPr>
          <a:xfrm>
            <a:off x="290946" y="2668991"/>
            <a:ext cx="11596254" cy="2039186"/>
          </a:xfrm>
        </p:spPr>
        <p:txBody>
          <a:bodyPr>
            <a:normAutofit/>
          </a:bodyPr>
          <a:lstStyle/>
          <a:p>
            <a:endParaRPr lang="en-US" sz="3600" i="1" dirty="0" smtClean="0">
              <a:solidFill>
                <a:srgbClr val="FFFF00"/>
              </a:solidFill>
            </a:endParaRPr>
          </a:p>
          <a:p>
            <a:r>
              <a:rPr lang="en-US" sz="3600" i="1" dirty="0">
                <a:solidFill>
                  <a:srgbClr val="FFFF00"/>
                </a:solidFill>
              </a:rPr>
              <a:t>International Lifestyle Sciences Institute (ILSI) - EU Study:</a:t>
            </a:r>
          </a:p>
          <a:p>
            <a:pPr>
              <a:spcBef>
                <a:spcPts val="1800"/>
              </a:spcBef>
            </a:pPr>
            <a:r>
              <a:rPr lang="en-US" sz="3600" i="1" dirty="0">
                <a:solidFill>
                  <a:srgbClr val="FFFF00"/>
                </a:solidFill>
              </a:rPr>
              <a:t>Europeans DO NOT Consume Enough Vitamins and Minerals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 y="33030"/>
            <a:ext cx="2994660" cy="1996440"/>
          </a:xfrm>
          <a:prstGeom prst="rect">
            <a:avLst/>
          </a:prstGeom>
        </p:spPr>
      </p:pic>
      <p:sp>
        <p:nvSpPr>
          <p:cNvPr id="11"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35821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 = “Ridiculous Daily Allowance” – by Hickey &amp; Robert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1800" dirty="0">
                <a:solidFill>
                  <a:schemeClr val="tx1"/>
                </a:solidFill>
                <a:latin typeface="Arial" panose="020B0604020202020204" pitchFamily="34" charset="0"/>
              </a:rPr>
              <a:t>“Many people consuming RDA levels of vitamins are likely to suffer from deficiency disease and premature death. Current official recommendations for nutrient intakes are inappropriate. </a:t>
            </a:r>
          </a:p>
          <a:p>
            <a:pPr algn="ctr">
              <a:spcBef>
                <a:spcPts val="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As this book demonstrates, the recommended dietary intake for </a:t>
            </a:r>
            <a:r>
              <a:rPr lang="en-US" sz="1800" dirty="0">
                <a:solidFill>
                  <a:srgbClr val="FFFF00"/>
                </a:solidFill>
                <a:latin typeface="Arial" panose="020B0604020202020204" pitchFamily="34" charset="0"/>
              </a:rPr>
              <a:t>vitamin C</a:t>
            </a:r>
            <a:r>
              <a:rPr lang="en-US" sz="1800" dirty="0">
                <a:solidFill>
                  <a:schemeClr val="tx1"/>
                </a:solidFill>
                <a:latin typeface="Arial" panose="020B0604020202020204" pitchFamily="34" charset="0"/>
              </a:rPr>
              <a:t> owes more to politics and prejudice than to science. Furthermore, the research behind the RDA values for vitamin C is biased and insubstantial. </a:t>
            </a:r>
          </a:p>
          <a:p>
            <a:pPr algn="ctr">
              <a:spcBef>
                <a:spcPts val="120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This book presents an open challenge to the government "experts", who support the </a:t>
            </a:r>
            <a:r>
              <a:rPr lang="en-US" sz="1800" dirty="0">
                <a:solidFill>
                  <a:srgbClr val="FFFF00"/>
                </a:solidFill>
                <a:latin typeface="Arial" panose="020B0604020202020204" pitchFamily="34" charset="0"/>
              </a:rPr>
              <a:t>out-of-date RDA </a:t>
            </a:r>
            <a:r>
              <a:rPr lang="en-US" sz="1800" dirty="0">
                <a:solidFill>
                  <a:schemeClr val="tx1"/>
                </a:solidFill>
                <a:latin typeface="Arial" panose="020B0604020202020204" pitchFamily="34" charset="0"/>
              </a:rPr>
              <a:t>approach to nutrition and thereby endanger the health of the entire population. For people who value the peer review process, this book was read by thousands, including doctors and scientists. </a:t>
            </a:r>
          </a:p>
          <a:p>
            <a:pPr algn="ctr">
              <a:spcBef>
                <a:spcPts val="1200"/>
              </a:spcBef>
            </a:pPr>
            <a:endParaRPr lang="en-US" sz="1800" dirty="0">
              <a:solidFill>
                <a:schemeClr val="tx1"/>
              </a:solidFill>
              <a:latin typeface="Arial" panose="020B0604020202020204" pitchFamily="34" charset="0"/>
            </a:endParaRPr>
          </a:p>
          <a:p>
            <a:pPr algn="ctr">
              <a:spcBef>
                <a:spcPts val="1200"/>
              </a:spcBef>
            </a:pPr>
            <a:r>
              <a:rPr lang="en-US" sz="1800" dirty="0">
                <a:solidFill>
                  <a:schemeClr val="tx1"/>
                </a:solidFill>
                <a:latin typeface="Arial" panose="020B0604020202020204" pitchFamily="34" charset="0"/>
              </a:rPr>
              <a:t>The readers reported no significant scientific errors. The authors therefore assert that </a:t>
            </a:r>
            <a:r>
              <a:rPr lang="en-US" sz="1800" u="sng" dirty="0">
                <a:solidFill>
                  <a:srgbClr val="FFFF00"/>
                </a:solidFill>
                <a:latin typeface="Arial" panose="020B0604020202020204" pitchFamily="34" charset="0"/>
              </a:rPr>
              <a:t>the RDA and the Codex justification for low intakes of vitamin C are both invalid and indefensibl</a:t>
            </a:r>
            <a:r>
              <a:rPr lang="en-US" sz="1800" dirty="0">
                <a:solidFill>
                  <a:srgbClr val="FFFF00"/>
                </a:solidFill>
                <a:latin typeface="Arial" panose="020B0604020202020204" pitchFamily="34" charset="0"/>
              </a:rPr>
              <a:t>e</a:t>
            </a:r>
            <a:r>
              <a:rPr lang="en-US" sz="1800" dirty="0">
                <a:solidFill>
                  <a:schemeClr val="tx1"/>
                </a:solidFill>
                <a:latin typeface="Arial" panose="020B0604020202020204" pitchFamily="34" charset="0"/>
              </a:rPr>
              <a:t>.”</a:t>
            </a:r>
          </a:p>
          <a:p>
            <a:endParaRPr lang="en-US" sz="1600" i="1" dirty="0" smtClean="0">
              <a:solidFill>
                <a:schemeClr val="accent1">
                  <a:lumMod val="60000"/>
                  <a:lumOff val="40000"/>
                </a:schemeClr>
              </a:solidFill>
            </a:endParaRPr>
          </a:p>
          <a:p>
            <a:pPr algn="ctr"/>
            <a:endParaRPr lang="en-US" sz="1600" i="1" dirty="0" smtClean="0">
              <a:solidFill>
                <a:schemeClr val="accent1">
                  <a:lumMod val="60000"/>
                  <a:lumOff val="40000"/>
                </a:schemeClr>
              </a:solidFill>
            </a:endParaRPr>
          </a:p>
          <a:p>
            <a:pPr algn="ctr"/>
            <a:r>
              <a:rPr lang="en-US" sz="1600" b="1" i="1" dirty="0">
                <a:solidFill>
                  <a:schemeClr val="accent1">
                    <a:lumMod val="60000"/>
                    <a:lumOff val="40000"/>
                  </a:schemeClr>
                </a:solidFill>
              </a:rPr>
              <a:t>RDA - Ridiculous Dietary Allowance </a:t>
            </a:r>
            <a:r>
              <a:rPr lang="en-US" sz="1600" b="1" i="1" dirty="0">
                <a:solidFill>
                  <a:schemeClr val="tx1"/>
                </a:solidFill>
              </a:rPr>
              <a:t>(</a:t>
            </a:r>
            <a:r>
              <a:rPr lang="en-US" sz="1600" i="1" dirty="0">
                <a:solidFill>
                  <a:schemeClr val="tx1"/>
                </a:solidFill>
              </a:rPr>
              <a:t>Paperback)</a:t>
            </a:r>
            <a:r>
              <a:rPr lang="en-US" sz="1600" b="1" i="1" dirty="0">
                <a:solidFill>
                  <a:schemeClr val="tx1"/>
                </a:solidFill>
              </a:rPr>
              <a:t> - </a:t>
            </a:r>
            <a:r>
              <a:rPr lang="en-US" sz="1600" i="1" dirty="0">
                <a:solidFill>
                  <a:schemeClr val="tx1"/>
                </a:solidFill>
              </a:rPr>
              <a:t>by Steve Hickey (Author) , Hilary Roberts (Author)</a:t>
            </a:r>
          </a:p>
          <a:p>
            <a:pPr algn="ctr">
              <a:spcBef>
                <a:spcPts val="0"/>
              </a:spcBef>
            </a:pPr>
            <a:endParaRPr lang="en-US" sz="1600" dirty="0">
              <a:solidFill>
                <a:schemeClr val="tx1"/>
              </a:solidFill>
              <a:latin typeface="Calibri" panose="020F0502020204030204" pitchFamily="34" charset="0"/>
            </a:endParaRPr>
          </a:p>
          <a:p>
            <a:pPr algn="ctr">
              <a:spcBef>
                <a:spcPts val="0"/>
              </a:spcBef>
            </a:pPr>
            <a:r>
              <a:rPr lang="en-US" sz="1600" i="1" dirty="0">
                <a:solidFill>
                  <a:schemeClr val="accent1">
                    <a:lumMod val="60000"/>
                    <a:lumOff val="40000"/>
                  </a:schemeClr>
                </a:solidFill>
              </a:rPr>
              <a:t>Source: </a:t>
            </a:r>
            <a:r>
              <a:rPr lang="en-US" sz="1600" i="1" dirty="0" smtClean="0">
                <a:solidFill>
                  <a:schemeClr val="accent1">
                    <a:lumMod val="60000"/>
                    <a:lumOff val="40000"/>
                  </a:schemeClr>
                </a:solidFill>
              </a:rPr>
              <a:t>www.lulu.com/spotlight/ascorbate</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6066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7200" b="1" dirty="0" smtClean="0">
                <a:solidFill>
                  <a:srgbClr val="FFFF00"/>
                </a:solidFill>
              </a:rPr>
              <a:t>Vitamin C</a:t>
            </a:r>
          </a:p>
          <a:p>
            <a:pPr algn="ctr">
              <a:spcBef>
                <a:spcPts val="0"/>
              </a:spcBef>
            </a:pPr>
            <a:endParaRPr lang="en-US" sz="7200" b="1" dirty="0" smtClean="0">
              <a:solidFill>
                <a:srgbClr val="FFFF00"/>
              </a:solidFill>
            </a:endParaRPr>
          </a:p>
          <a:p>
            <a:pPr algn="ctr">
              <a:spcBef>
                <a:spcPts val="0"/>
              </a:spcBef>
            </a:pPr>
            <a:r>
              <a:rPr lang="en-US" sz="7200" b="1" dirty="0" smtClean="0">
                <a:solidFill>
                  <a:srgbClr val="FFFF00"/>
                </a:solidFill>
              </a:rPr>
              <a:t>RDA</a:t>
            </a:r>
          </a:p>
          <a:p>
            <a:pPr algn="ctr">
              <a:spcBef>
                <a:spcPts val="0"/>
              </a:spcBef>
            </a:pPr>
            <a:endParaRPr lang="en-US" sz="6000" b="1" dirty="0" smtClean="0">
              <a:solidFill>
                <a:srgbClr val="FFFF00"/>
              </a:solidFill>
            </a:endParaRPr>
          </a:p>
          <a:p>
            <a:pPr algn="ctr">
              <a:spcBef>
                <a:spcPts val="0"/>
              </a:spcBef>
            </a:pPr>
            <a:r>
              <a:rPr lang="en-US" sz="6000" b="1" dirty="0" smtClean="0">
                <a:solidFill>
                  <a:srgbClr val="FFFF00"/>
                </a:solidFill>
                <a:latin typeface="Calibri" panose="020F0502020204030204" pitchFamily="34" charset="0"/>
              </a:rPr>
              <a:t>(Recommended Daily Allowance)</a:t>
            </a:r>
            <a:endParaRPr lang="en-US" sz="6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90820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Vitamin C … in Humans </a:t>
            </a:r>
            <a:r>
              <a:rPr lang="en-US" sz="3600" i="1" u="sng" dirty="0" err="1" smtClean="0">
                <a:solidFill>
                  <a:srgbClr val="FFFF00"/>
                </a:solidFill>
              </a:rPr>
              <a:t>vs</a:t>
            </a:r>
            <a:r>
              <a:rPr lang="en-US" sz="3600" i="1" u="sng" dirty="0" smtClean="0">
                <a:solidFill>
                  <a:srgbClr val="FFFF00"/>
                </a:solidFill>
              </a:rPr>
              <a:t> Nature</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1800" dirty="0" smtClean="0">
                <a:solidFill>
                  <a:schemeClr val="tx1"/>
                </a:solidFill>
                <a:latin typeface="Arial" panose="020B0604020202020204" pitchFamily="34" charset="0"/>
              </a:rPr>
              <a:t>According to the U.S Government, the FDA and its medical and scientific advisors (and repeated by their European equivalents) … they recommend the average human being </a:t>
            </a:r>
            <a:r>
              <a:rPr lang="en-US" sz="2000" dirty="0" smtClean="0">
                <a:solidFill>
                  <a:schemeClr val="tx1"/>
                </a:solidFill>
              </a:rPr>
              <a:t>to take </a:t>
            </a:r>
            <a:r>
              <a:rPr lang="en-US" sz="2000" dirty="0" smtClean="0">
                <a:solidFill>
                  <a:srgbClr val="FFFF00"/>
                </a:solidFill>
              </a:rPr>
              <a:t>60-95 mg of Vitamin C</a:t>
            </a:r>
            <a:r>
              <a:rPr lang="en-US" sz="2000" dirty="0" smtClean="0">
                <a:solidFill>
                  <a:schemeClr val="tx1"/>
                </a:solidFill>
              </a:rPr>
              <a:t> daily.</a:t>
            </a:r>
          </a:p>
          <a:p>
            <a:pPr algn="ctr">
              <a:spcBef>
                <a:spcPts val="0"/>
              </a:spcBef>
            </a:pPr>
            <a:endParaRPr lang="en-US" sz="2000" dirty="0">
              <a:solidFill>
                <a:schemeClr val="tx1"/>
              </a:solidFill>
            </a:endParaRPr>
          </a:p>
          <a:p>
            <a:pPr algn="ctr">
              <a:spcBef>
                <a:spcPts val="0"/>
              </a:spcBef>
            </a:pPr>
            <a:r>
              <a:rPr lang="en-US" sz="2000" dirty="0" smtClean="0">
                <a:solidFill>
                  <a:schemeClr val="tx1"/>
                </a:solidFill>
              </a:rPr>
              <a:t>Let’s put that into perspective …</a:t>
            </a:r>
          </a:p>
          <a:p>
            <a:pPr algn="ctr">
              <a:spcBef>
                <a:spcPts val="0"/>
              </a:spcBef>
            </a:pPr>
            <a:endParaRPr lang="en-US" sz="2000" dirty="0" smtClean="0">
              <a:solidFill>
                <a:schemeClr val="tx1"/>
              </a:solidFill>
            </a:endParaRPr>
          </a:p>
          <a:p>
            <a:pPr algn="ctr">
              <a:spcBef>
                <a:spcPts val="0"/>
              </a:spcBef>
            </a:pPr>
            <a:r>
              <a:rPr lang="en-US" sz="2000" dirty="0" smtClean="0">
                <a:solidFill>
                  <a:schemeClr val="tx1"/>
                </a:solidFill>
              </a:rPr>
              <a:t>For example, by comparing an average human weighing 140lbs versus a mammal of similar size:</a:t>
            </a:r>
          </a:p>
          <a:p>
            <a:pPr algn="ctr">
              <a:spcBef>
                <a:spcPts val="0"/>
              </a:spcBef>
            </a:pPr>
            <a:endParaRPr lang="en-US" sz="2000" dirty="0">
              <a:solidFill>
                <a:schemeClr val="tx1"/>
              </a:solidFill>
            </a:endParaRPr>
          </a:p>
          <a:p>
            <a:pPr algn="ctr">
              <a:spcBef>
                <a:spcPts val="0"/>
              </a:spcBef>
            </a:pPr>
            <a:r>
              <a:rPr lang="en-US" sz="2000" dirty="0" smtClean="0">
                <a:solidFill>
                  <a:schemeClr val="tx1"/>
                </a:solidFill>
              </a:rPr>
              <a:t>“A 140lb goat will </a:t>
            </a:r>
            <a:r>
              <a:rPr lang="en-US" sz="2000" dirty="0">
                <a:solidFill>
                  <a:schemeClr val="tx1"/>
                </a:solidFill>
              </a:rPr>
              <a:t>produce about </a:t>
            </a:r>
            <a:r>
              <a:rPr lang="en-US" sz="2000" dirty="0" smtClean="0">
                <a:solidFill>
                  <a:srgbClr val="FFFF00"/>
                </a:solidFill>
              </a:rPr>
              <a:t>13,000 mg (13 grams) of </a:t>
            </a:r>
            <a:r>
              <a:rPr lang="en-US" sz="2000" dirty="0">
                <a:solidFill>
                  <a:srgbClr val="FFFF00"/>
                </a:solidFill>
              </a:rPr>
              <a:t>vitamin C every day</a:t>
            </a:r>
            <a:r>
              <a:rPr lang="en-US" sz="2000" dirty="0">
                <a:solidFill>
                  <a:schemeClr val="tx1"/>
                </a:solidFill>
              </a:rPr>
              <a:t>. </a:t>
            </a:r>
            <a:r>
              <a:rPr lang="en-US" sz="2000" dirty="0" smtClean="0">
                <a:solidFill>
                  <a:schemeClr val="tx1"/>
                </a:solidFill>
              </a:rPr>
              <a:t>That's </a:t>
            </a:r>
            <a:r>
              <a:rPr lang="en-US" sz="2000" dirty="0">
                <a:solidFill>
                  <a:schemeClr val="tx1"/>
                </a:solidFill>
              </a:rPr>
              <a:t>enough to keep him healthy in most circumstances. But if he's wounded or suffers a massive infection, the goat </a:t>
            </a:r>
            <a:r>
              <a:rPr lang="en-US" sz="2000" dirty="0" smtClean="0">
                <a:solidFill>
                  <a:schemeClr val="tx1"/>
                </a:solidFill>
              </a:rPr>
              <a:t>-- </a:t>
            </a:r>
            <a:r>
              <a:rPr lang="en-US" sz="2000" dirty="0">
                <a:solidFill>
                  <a:schemeClr val="tx1"/>
                </a:solidFill>
              </a:rPr>
              <a:t>and virtually all other wild animals -- can synthesize as much as </a:t>
            </a:r>
            <a:r>
              <a:rPr lang="en-US" sz="2000" dirty="0">
                <a:solidFill>
                  <a:srgbClr val="FFFF00"/>
                </a:solidFill>
              </a:rPr>
              <a:t>100,000 additional mgs (100 grams) of vitamin C </a:t>
            </a:r>
            <a:r>
              <a:rPr lang="en-US" sz="2000" dirty="0">
                <a:solidFill>
                  <a:schemeClr val="tx1"/>
                </a:solidFill>
              </a:rPr>
              <a:t>to get him through the crisis. </a:t>
            </a:r>
            <a:r>
              <a:rPr lang="en-US" sz="2000" dirty="0" smtClean="0">
                <a:solidFill>
                  <a:schemeClr val="tx1"/>
                </a:solidFill>
              </a:rPr>
              <a:t>Humans cannot do that. </a:t>
            </a:r>
          </a:p>
          <a:p>
            <a:pPr algn="ctr">
              <a:spcBef>
                <a:spcPts val="0"/>
              </a:spcBef>
            </a:pPr>
            <a:endParaRPr lang="en-US" sz="2000" dirty="0">
              <a:solidFill>
                <a:schemeClr val="tx1"/>
              </a:solidFill>
            </a:endParaRPr>
          </a:p>
          <a:p>
            <a:pPr algn="ctr">
              <a:spcBef>
                <a:spcPts val="0"/>
              </a:spcBef>
            </a:pPr>
            <a:r>
              <a:rPr lang="en-US" sz="2000" dirty="0" smtClean="0">
                <a:solidFill>
                  <a:schemeClr val="tx1"/>
                </a:solidFill>
              </a:rPr>
              <a:t>Humans are one of the few animals that cannot produce vitamin C.  Most other animals can.  Since </a:t>
            </a:r>
            <a:r>
              <a:rPr lang="en-US" sz="2000" dirty="0">
                <a:solidFill>
                  <a:schemeClr val="tx1"/>
                </a:solidFill>
              </a:rPr>
              <a:t>few of us take </a:t>
            </a:r>
            <a:r>
              <a:rPr lang="en-US" sz="2000" dirty="0" smtClean="0">
                <a:solidFill>
                  <a:schemeClr val="tx1"/>
                </a:solidFill>
              </a:rPr>
              <a:t>13,000 mg a </a:t>
            </a:r>
            <a:r>
              <a:rPr lang="en-US" sz="2000" dirty="0">
                <a:solidFill>
                  <a:schemeClr val="tx1"/>
                </a:solidFill>
              </a:rPr>
              <a:t>day of oral vitamin C, we get sick in staggering numbers</a:t>
            </a:r>
            <a:r>
              <a:rPr lang="en-US" sz="2000" dirty="0" smtClean="0">
                <a:solidFill>
                  <a:schemeClr val="tx1"/>
                </a:solidFill>
              </a:rPr>
              <a:t>.”</a:t>
            </a:r>
            <a:endParaRPr lang="en-US" sz="1800" dirty="0">
              <a:solidFill>
                <a:schemeClr val="tx1"/>
              </a:solidFill>
              <a:latin typeface="Arial" panose="020B0604020202020204" pitchFamily="34" charset="0"/>
            </a:endParaRPr>
          </a:p>
          <a:p>
            <a:endParaRPr lang="en-US" sz="1600" i="1" dirty="0" smtClean="0">
              <a:solidFill>
                <a:schemeClr val="accent1">
                  <a:lumMod val="60000"/>
                  <a:lumOff val="40000"/>
                </a:schemeClr>
              </a:solidFill>
            </a:endParaRPr>
          </a:p>
          <a:p>
            <a:pPr algn="ctr">
              <a:spcBef>
                <a:spcPts val="0"/>
              </a:spcBef>
            </a:pPr>
            <a:endParaRPr lang="en-US" sz="1600" dirty="0">
              <a:solidFill>
                <a:schemeClr val="tx1"/>
              </a:solidFill>
              <a:latin typeface="Calibri" panose="020F0502020204030204" pitchFamily="34" charset="0"/>
            </a:endParaRPr>
          </a:p>
          <a:p>
            <a:pPr algn="ctr">
              <a:spcBef>
                <a:spcPts val="0"/>
              </a:spcBef>
            </a:pPr>
            <a:r>
              <a:rPr lang="en-US" sz="1600" i="1" dirty="0" smtClean="0">
                <a:solidFill>
                  <a:schemeClr val="accent1">
                    <a:lumMod val="60000"/>
                    <a:lumOff val="40000"/>
                  </a:schemeClr>
                </a:solidFill>
              </a:rPr>
              <a:t>Source: http</a:t>
            </a:r>
            <a:r>
              <a:rPr lang="en-US" sz="1600" i="1" dirty="0">
                <a:solidFill>
                  <a:schemeClr val="accent1">
                    <a:lumMod val="60000"/>
                    <a:lumOff val="40000"/>
                  </a:schemeClr>
                </a:solidFill>
              </a:rPr>
              <a:t>://owen.curezone.com/nutrition/benefitsofc.html</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74838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US Vitamin C Foundation’s Recommended Daily Allowance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3200" b="1" dirty="0" smtClean="0"/>
          </a:p>
          <a:p>
            <a:pPr algn="ctr"/>
            <a:r>
              <a:rPr lang="en-US" sz="3200" b="1" dirty="0" smtClean="0"/>
              <a:t>RDA</a:t>
            </a:r>
            <a:r>
              <a:rPr lang="en-US" sz="3200" b="1" dirty="0"/>
              <a:t>: </a:t>
            </a:r>
            <a:r>
              <a:rPr lang="en-US" sz="3200" b="1" dirty="0">
                <a:solidFill>
                  <a:srgbClr val="FFFF00"/>
                </a:solidFill>
              </a:rPr>
              <a:t>3000 mg Vitamin </a:t>
            </a:r>
            <a:r>
              <a:rPr lang="en-US" sz="3200" b="1" dirty="0" smtClean="0">
                <a:solidFill>
                  <a:srgbClr val="FFFF00"/>
                </a:solidFill>
              </a:rPr>
              <a:t>C </a:t>
            </a:r>
            <a:r>
              <a:rPr lang="en-US" sz="3200" b="1" dirty="0" smtClean="0"/>
              <a:t>… 1000 </a:t>
            </a:r>
            <a:r>
              <a:rPr lang="en-US" sz="3200" b="1" dirty="0"/>
              <a:t>mg three times per </a:t>
            </a:r>
            <a:r>
              <a:rPr lang="en-US" sz="3200" b="1" dirty="0" smtClean="0"/>
              <a:t>day</a:t>
            </a:r>
          </a:p>
          <a:p>
            <a:pPr algn="ctr"/>
            <a:endParaRPr lang="en-US" sz="3200" b="1" dirty="0"/>
          </a:p>
          <a:p>
            <a:pPr algn="ctr"/>
            <a:endParaRPr lang="en-US" sz="2400" b="1" dirty="0" smtClean="0"/>
          </a:p>
          <a:p>
            <a:pPr algn="ctr"/>
            <a:r>
              <a:rPr lang="en-US" sz="2400" b="1" dirty="0" smtClean="0"/>
              <a:t>The </a:t>
            </a:r>
            <a:r>
              <a:rPr lang="en-US" sz="2400" b="1" dirty="0"/>
              <a:t>Vitamin C Foundation recommends that every man, woman and </a:t>
            </a:r>
            <a:r>
              <a:rPr lang="en-US" sz="2400" b="1" dirty="0" smtClean="0"/>
              <a:t>child</a:t>
            </a:r>
          </a:p>
          <a:p>
            <a:pPr algn="ctr"/>
            <a:r>
              <a:rPr lang="en-US" sz="2400" b="1" dirty="0" smtClean="0"/>
              <a:t>over </a:t>
            </a:r>
            <a:r>
              <a:rPr lang="en-US" sz="2400" b="1" dirty="0"/>
              <a:t>the age of </a:t>
            </a:r>
            <a:r>
              <a:rPr lang="en-US" sz="2400" b="1" dirty="0" smtClean="0"/>
              <a:t>3 consume </a:t>
            </a:r>
            <a:r>
              <a:rPr lang="en-US" sz="2400" b="1" dirty="0"/>
              <a:t>at least 3 g </a:t>
            </a:r>
            <a:r>
              <a:rPr lang="en-US" sz="2400" b="1" dirty="0">
                <a:solidFill>
                  <a:srgbClr val="FFFF00"/>
                </a:solidFill>
              </a:rPr>
              <a:t>(3000 mg) </a:t>
            </a:r>
            <a:r>
              <a:rPr lang="en-US" sz="2400" b="1" dirty="0"/>
              <a:t>vitamin C </a:t>
            </a:r>
            <a:r>
              <a:rPr lang="en-US" sz="2400" b="1" dirty="0" smtClean="0"/>
              <a:t>daily</a:t>
            </a:r>
          </a:p>
          <a:p>
            <a:pPr algn="ctr"/>
            <a:r>
              <a:rPr lang="en-US" sz="2400" b="1" dirty="0" smtClean="0"/>
              <a:t>in </a:t>
            </a:r>
            <a:r>
              <a:rPr lang="en-US" sz="2400" b="1" dirty="0"/>
              <a:t>order to enjoy optimum health</a:t>
            </a:r>
            <a:r>
              <a:rPr lang="en-US" sz="2400" b="1" dirty="0" smtClean="0"/>
              <a:t>. </a:t>
            </a:r>
          </a:p>
          <a:p>
            <a:pPr algn="ctr"/>
            <a:endParaRPr lang="en-US" sz="2400" b="1" dirty="0" smtClean="0"/>
          </a:p>
          <a:p>
            <a:pPr algn="ctr"/>
            <a:endParaRPr lang="en-US" sz="2400" b="1" dirty="0"/>
          </a:p>
          <a:p>
            <a:pPr algn="ctr"/>
            <a:r>
              <a:rPr lang="en-US" sz="2400" b="1" dirty="0" smtClean="0"/>
              <a:t>More </a:t>
            </a:r>
            <a:r>
              <a:rPr lang="en-US" sz="2400" b="1" dirty="0"/>
              <a:t>during pregnancy </a:t>
            </a:r>
            <a:r>
              <a:rPr lang="en-US" sz="2400" b="1" dirty="0">
                <a:solidFill>
                  <a:srgbClr val="FFFF00"/>
                </a:solidFill>
              </a:rPr>
              <a:t>(6000 </a:t>
            </a:r>
            <a:r>
              <a:rPr lang="en-US" sz="2400" b="1" dirty="0" smtClean="0">
                <a:solidFill>
                  <a:srgbClr val="FFFF00"/>
                </a:solidFill>
              </a:rPr>
              <a:t>mg) </a:t>
            </a:r>
            <a:r>
              <a:rPr lang="en-US" sz="2400" b="1" dirty="0" smtClean="0"/>
              <a:t>…</a:t>
            </a:r>
          </a:p>
          <a:p>
            <a:pPr algn="ctr"/>
            <a:r>
              <a:rPr lang="en-US" sz="2400" b="1" dirty="0" smtClean="0"/>
              <a:t>and </a:t>
            </a:r>
            <a:r>
              <a:rPr lang="en-US" sz="2400" b="1" dirty="0"/>
              <a:t>much more during periods of disease </a:t>
            </a:r>
            <a:r>
              <a:rPr lang="en-US" sz="2400" b="1" dirty="0">
                <a:solidFill>
                  <a:srgbClr val="FFFF00"/>
                </a:solidFill>
              </a:rPr>
              <a:t>(20,000 to 300,000 mg</a:t>
            </a:r>
            <a:r>
              <a:rPr lang="en-US" sz="2400" b="1" dirty="0" smtClean="0">
                <a:solidFill>
                  <a:srgbClr val="FFFF00"/>
                </a:solidFill>
              </a:rPr>
              <a:t>)</a:t>
            </a:r>
            <a:r>
              <a:rPr lang="en-US" sz="2400" b="1" dirty="0" smtClean="0">
                <a:solidFill>
                  <a:schemeClr val="tx1"/>
                </a:solidFill>
              </a:rPr>
              <a:t>.</a:t>
            </a:r>
            <a:endParaRPr lang="en-US" sz="1800" i="1" dirty="0" smtClean="0">
              <a:solidFill>
                <a:schemeClr val="accent1">
                  <a:lumMod val="60000"/>
                  <a:lumOff val="40000"/>
                </a:schemeClr>
              </a:solidFill>
            </a:endParaRPr>
          </a:p>
          <a:p>
            <a:pPr algn="ctr"/>
            <a:endParaRPr lang="en-US" sz="1800" i="1" dirty="0" smtClean="0">
              <a:solidFill>
                <a:schemeClr val="accent1">
                  <a:lumMod val="60000"/>
                  <a:lumOff val="40000"/>
                </a:schemeClr>
              </a:solidFill>
            </a:endParaRPr>
          </a:p>
          <a:p>
            <a:pPr algn="ctr"/>
            <a:endParaRPr lang="en-US" sz="1800" i="1" dirty="0">
              <a:solidFill>
                <a:schemeClr val="accent1">
                  <a:lumMod val="60000"/>
                  <a:lumOff val="40000"/>
                </a:schemeClr>
              </a:solidFill>
            </a:endParaRPr>
          </a:p>
          <a:p>
            <a:pPr algn="ctr"/>
            <a:r>
              <a:rPr lang="en-US" sz="1800" i="1" dirty="0" smtClean="0">
                <a:solidFill>
                  <a:schemeClr val="accent1">
                    <a:lumMod val="60000"/>
                    <a:lumOff val="40000"/>
                  </a:schemeClr>
                </a:solidFill>
              </a:rPr>
              <a:t>Source: </a:t>
            </a:r>
            <a:r>
              <a:rPr lang="en-US" sz="1800" i="1" dirty="0">
                <a:solidFill>
                  <a:schemeClr val="accent1">
                    <a:lumMod val="60000"/>
                    <a:lumOff val="40000"/>
                  </a:schemeClr>
                </a:solidFill>
              </a:rPr>
              <a:t>http://www.vitamincfoundation.org/vitcrda.shtml</a:t>
            </a: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045696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 Chart - A Comparison of Vitamin C “Experts”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6005945"/>
            <a:ext cx="11388437" cy="37199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800" i="1" dirty="0" smtClean="0">
                <a:solidFill>
                  <a:schemeClr val="accent1">
                    <a:lumMod val="60000"/>
                    <a:lumOff val="40000"/>
                  </a:schemeClr>
                </a:solidFill>
              </a:rPr>
              <a:t>Source: </a:t>
            </a:r>
            <a:r>
              <a:rPr lang="en-US" sz="1800" i="1" dirty="0">
                <a:solidFill>
                  <a:schemeClr val="accent1">
                    <a:lumMod val="60000"/>
                    <a:lumOff val="40000"/>
                  </a:schemeClr>
                </a:solidFill>
              </a:rPr>
              <a:t>http://www.vitamincfoundation.org/vitcrda.shtml</a:t>
            </a: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9515087"/>
              </p:ext>
            </p:extLst>
          </p:nvPr>
        </p:nvGraphicFramePr>
        <p:xfrm>
          <a:off x="1489738" y="1354478"/>
          <a:ext cx="9355470" cy="4450080"/>
        </p:xfrm>
        <a:graphic>
          <a:graphicData uri="http://schemas.openxmlformats.org/drawingml/2006/table">
            <a:tbl>
              <a:tblPr firstRow="1" bandRow="1">
                <a:tableStyleId>{3B4B98B0-60AC-42C2-AFA5-B58CD77FA1E5}</a:tableStyleId>
              </a:tblPr>
              <a:tblGrid>
                <a:gridCol w="4677735"/>
                <a:gridCol w="4677735"/>
              </a:tblGrid>
              <a:tr h="370840">
                <a:tc>
                  <a:txBody>
                    <a:bodyPr/>
                    <a:lstStyle/>
                    <a:p>
                      <a:r>
                        <a:rPr lang="en-US" dirty="0" smtClean="0">
                          <a:solidFill>
                            <a:srgbClr val="FFFF00"/>
                          </a:solidFill>
                        </a:rPr>
                        <a:t>RDI / RDA</a:t>
                      </a:r>
                      <a:endParaRPr lang="en-US" dirty="0">
                        <a:solidFill>
                          <a:srgbClr val="FFFF00"/>
                        </a:solidFill>
                      </a:endParaRPr>
                    </a:p>
                  </a:txBody>
                  <a:tcPr/>
                </a:tc>
                <a:tc>
                  <a:txBody>
                    <a:bodyPr/>
                    <a:lstStyle/>
                    <a:p>
                      <a:r>
                        <a:rPr lang="en-US" dirty="0" smtClean="0">
                          <a:solidFill>
                            <a:srgbClr val="FFFF00"/>
                          </a:solidFill>
                        </a:rPr>
                        <a:t>Source / Population</a:t>
                      </a:r>
                      <a:endParaRPr lang="en-US" dirty="0">
                        <a:solidFill>
                          <a:srgbClr val="FFFF00"/>
                        </a:solidFill>
                      </a:endParaRPr>
                    </a:p>
                  </a:txBody>
                  <a:tcPr/>
                </a:tc>
              </a:tr>
              <a:tr h="370840">
                <a:tc>
                  <a:txBody>
                    <a:bodyPr/>
                    <a:lstStyle/>
                    <a:p>
                      <a:r>
                        <a:rPr lang="en-US" dirty="0" smtClean="0"/>
                        <a:t>60-95 mg</a:t>
                      </a:r>
                      <a:endParaRPr lang="en-US" dirty="0">
                        <a:solidFill>
                          <a:schemeClr val="tx1"/>
                        </a:solidFill>
                      </a:endParaRPr>
                    </a:p>
                  </a:txBody>
                  <a:tcPr>
                    <a:solidFill>
                      <a:srgbClr val="0070C0">
                        <a:alpha val="20000"/>
                      </a:srgbClr>
                    </a:solidFill>
                  </a:tcPr>
                </a:tc>
                <a:tc>
                  <a:txBody>
                    <a:bodyPr/>
                    <a:lstStyle/>
                    <a:p>
                      <a:r>
                        <a:rPr lang="en-US" dirty="0" smtClean="0"/>
                        <a:t>U.S. Government</a:t>
                      </a:r>
                      <a:r>
                        <a:rPr lang="en-US" baseline="0" dirty="0" smtClean="0"/>
                        <a:t> / </a:t>
                      </a:r>
                      <a:r>
                        <a:rPr lang="en-US" dirty="0" smtClean="0"/>
                        <a:t>FDA Recommended Intake</a:t>
                      </a:r>
                      <a:endParaRPr lang="en-US" dirty="0">
                        <a:solidFill>
                          <a:schemeClr val="tx1"/>
                        </a:solidFill>
                      </a:endParaRPr>
                    </a:p>
                  </a:txBody>
                  <a:tcPr>
                    <a:solidFill>
                      <a:srgbClr val="0070C0">
                        <a:alpha val="20000"/>
                      </a:srgbClr>
                    </a:solidFill>
                  </a:tcPr>
                </a:tc>
              </a:tr>
              <a:tr h="370840">
                <a:tc>
                  <a:txBody>
                    <a:bodyPr/>
                    <a:lstStyle/>
                    <a:p>
                      <a:r>
                        <a:rPr lang="en-US" dirty="0" smtClean="0"/>
                        <a:t>200 mg</a:t>
                      </a:r>
                      <a:endParaRPr lang="en-US" dirty="0"/>
                    </a:p>
                  </a:txBody>
                  <a:tcPr/>
                </a:tc>
                <a:tc>
                  <a:txBody>
                    <a:bodyPr/>
                    <a:lstStyle/>
                    <a:p>
                      <a:r>
                        <a:rPr lang="en-US" dirty="0" smtClean="0"/>
                        <a:t>Levin / NIH Recommendation</a:t>
                      </a:r>
                      <a:endParaRPr lang="en-US" dirty="0"/>
                    </a:p>
                  </a:txBody>
                  <a:tcPr/>
                </a:tc>
              </a:tr>
              <a:tr h="370840">
                <a:tc>
                  <a:txBody>
                    <a:bodyPr/>
                    <a:lstStyle/>
                    <a:p>
                      <a:r>
                        <a:rPr lang="en-US" dirty="0" smtClean="0"/>
                        <a:t>400</a:t>
                      </a:r>
                      <a:r>
                        <a:rPr lang="en-US" baseline="0" dirty="0" smtClean="0"/>
                        <a:t> mg (recently increased)</a:t>
                      </a:r>
                      <a:endParaRPr lang="en-US" dirty="0"/>
                    </a:p>
                  </a:txBody>
                  <a:tcPr/>
                </a:tc>
                <a:tc>
                  <a:txBody>
                    <a:bodyPr/>
                    <a:lstStyle/>
                    <a:p>
                      <a:r>
                        <a:rPr lang="en-US" dirty="0" smtClean="0"/>
                        <a:t>Linus Pauling</a:t>
                      </a:r>
                      <a:r>
                        <a:rPr lang="en-US" baseline="0" dirty="0" smtClean="0"/>
                        <a:t> Institute Recommendation</a:t>
                      </a:r>
                      <a:endParaRPr lang="en-US" dirty="0"/>
                    </a:p>
                  </a:txBody>
                  <a:tcPr/>
                </a:tc>
              </a:tr>
              <a:tr h="370840">
                <a:tc>
                  <a:txBody>
                    <a:bodyPr/>
                    <a:lstStyle/>
                    <a:p>
                      <a:r>
                        <a:rPr lang="en-US" dirty="0" smtClean="0"/>
                        <a:t>2500 mg</a:t>
                      </a:r>
                      <a:endParaRPr lang="en-US" dirty="0"/>
                    </a:p>
                  </a:txBody>
                  <a:tcPr/>
                </a:tc>
                <a:tc>
                  <a:txBody>
                    <a:bodyPr/>
                    <a:lstStyle/>
                    <a:p>
                      <a:r>
                        <a:rPr lang="en-US" dirty="0" smtClean="0"/>
                        <a:t>Hickey / Roberts Minimum</a:t>
                      </a:r>
                      <a:endParaRPr lang="en-US" dirty="0"/>
                    </a:p>
                  </a:txBody>
                  <a:tcPr/>
                </a:tc>
              </a:tr>
              <a:tr h="370840">
                <a:tc>
                  <a:txBody>
                    <a:bodyPr/>
                    <a:lstStyle/>
                    <a:p>
                      <a:r>
                        <a:rPr lang="en-US" dirty="0" smtClean="0">
                          <a:solidFill>
                            <a:srgbClr val="FFC000"/>
                          </a:solidFill>
                        </a:rPr>
                        <a:t>300</a:t>
                      </a:r>
                      <a:r>
                        <a:rPr lang="en-US" baseline="0" dirty="0" smtClean="0">
                          <a:solidFill>
                            <a:srgbClr val="FFC000"/>
                          </a:solidFill>
                        </a:rPr>
                        <a:t>0 mg</a:t>
                      </a:r>
                      <a:endParaRPr lang="en-US" dirty="0">
                        <a:solidFill>
                          <a:srgbClr val="FFC000"/>
                        </a:solidFill>
                      </a:endParaRPr>
                    </a:p>
                  </a:txBody>
                  <a:tcPr/>
                </a:tc>
                <a:tc>
                  <a:txBody>
                    <a:bodyPr/>
                    <a:lstStyle/>
                    <a:p>
                      <a:r>
                        <a:rPr lang="en-US" dirty="0" err="1" smtClean="0">
                          <a:solidFill>
                            <a:srgbClr val="FFC000"/>
                          </a:solidFill>
                        </a:rPr>
                        <a:t>Vit</a:t>
                      </a:r>
                      <a:r>
                        <a:rPr lang="en-US" dirty="0" smtClean="0">
                          <a:solidFill>
                            <a:srgbClr val="FFC000"/>
                          </a:solidFill>
                        </a:rPr>
                        <a:t> C Foundation’s Daily Recommendation</a:t>
                      </a:r>
                      <a:endParaRPr lang="en-US" dirty="0">
                        <a:solidFill>
                          <a:srgbClr val="FFC000"/>
                        </a:solidFill>
                      </a:endParaRPr>
                    </a:p>
                  </a:txBody>
                  <a:tcPr/>
                </a:tc>
              </a:tr>
              <a:tr h="370840">
                <a:tc>
                  <a:txBody>
                    <a:bodyPr/>
                    <a:lstStyle/>
                    <a:p>
                      <a:r>
                        <a:rPr lang="en-US" dirty="0" smtClean="0"/>
                        <a:t>6000 - 12,000 mg</a:t>
                      </a:r>
                      <a:endParaRPr lang="en-US" dirty="0"/>
                    </a:p>
                  </a:txBody>
                  <a:tcPr/>
                </a:tc>
                <a:tc>
                  <a:txBody>
                    <a:bodyPr/>
                    <a:lstStyle/>
                    <a:p>
                      <a:r>
                        <a:rPr lang="en-US" dirty="0" smtClean="0"/>
                        <a:t>Levy’s Daily Recommendation</a:t>
                      </a:r>
                      <a:endParaRPr lang="en-US" dirty="0"/>
                    </a:p>
                  </a:txBody>
                  <a:tcPr/>
                </a:tc>
              </a:tr>
              <a:tr h="370840">
                <a:tc>
                  <a:txBody>
                    <a:bodyPr/>
                    <a:lstStyle/>
                    <a:p>
                      <a:r>
                        <a:rPr lang="en-US" dirty="0" smtClean="0"/>
                        <a:t>6000 - 18,000 mg</a:t>
                      </a:r>
                      <a:endParaRPr lang="en-US" dirty="0"/>
                    </a:p>
                  </a:txBody>
                  <a:tcPr/>
                </a:tc>
                <a:tc>
                  <a:txBody>
                    <a:bodyPr/>
                    <a:lstStyle/>
                    <a:p>
                      <a:r>
                        <a:rPr lang="en-US" dirty="0" smtClean="0"/>
                        <a:t>Linus Pauling’s Daily</a:t>
                      </a:r>
                      <a:r>
                        <a:rPr lang="en-US" baseline="0" dirty="0" smtClean="0"/>
                        <a:t> Recommendation</a:t>
                      </a:r>
                      <a:endParaRPr lang="en-US" dirty="0"/>
                    </a:p>
                  </a:txBody>
                  <a:tcPr/>
                </a:tc>
              </a:tr>
              <a:tr h="370840">
                <a:tc>
                  <a:txBody>
                    <a:bodyPr/>
                    <a:lstStyle/>
                    <a:p>
                      <a:r>
                        <a:rPr lang="en-US" dirty="0" smtClean="0"/>
                        <a:t>6000 -</a:t>
                      </a:r>
                      <a:r>
                        <a:rPr lang="en-US" baseline="0" dirty="0" smtClean="0"/>
                        <a:t> </a:t>
                      </a:r>
                      <a:r>
                        <a:rPr lang="en-US" dirty="0" smtClean="0"/>
                        <a:t>9000 mg</a:t>
                      </a:r>
                      <a:endParaRPr lang="en-US" dirty="0"/>
                    </a:p>
                  </a:txBody>
                  <a:tcPr/>
                </a:tc>
                <a:tc>
                  <a:txBody>
                    <a:bodyPr/>
                    <a:lstStyle/>
                    <a:p>
                      <a:r>
                        <a:rPr lang="en-US" dirty="0" smtClean="0"/>
                        <a:t>Pregnancy</a:t>
                      </a:r>
                      <a:r>
                        <a:rPr lang="en-US" baseline="0" dirty="0" smtClean="0"/>
                        <a:t> </a:t>
                      </a:r>
                      <a:endParaRPr lang="en-US" dirty="0"/>
                    </a:p>
                  </a:txBody>
                  <a:tcPr/>
                </a:tc>
              </a:tr>
              <a:tr h="370840">
                <a:tc>
                  <a:txBody>
                    <a:bodyPr/>
                    <a:lstStyle/>
                    <a:p>
                      <a:r>
                        <a:rPr lang="en-US" dirty="0" smtClean="0">
                          <a:solidFill>
                            <a:srgbClr val="FFC000"/>
                          </a:solidFill>
                        </a:rPr>
                        <a:t>6000 - 18,000 mg</a:t>
                      </a:r>
                      <a:endParaRPr lang="en-US" dirty="0">
                        <a:solidFill>
                          <a:srgbClr val="FFC000"/>
                        </a:solidFill>
                      </a:endParaRPr>
                    </a:p>
                  </a:txBody>
                  <a:tcPr/>
                </a:tc>
                <a:tc>
                  <a:txBody>
                    <a:bodyPr/>
                    <a:lstStyle/>
                    <a:p>
                      <a:r>
                        <a:rPr lang="en-US" dirty="0" smtClean="0">
                          <a:solidFill>
                            <a:srgbClr val="FFC000"/>
                          </a:solidFill>
                        </a:rPr>
                        <a:t>Heart Disease</a:t>
                      </a:r>
                    </a:p>
                  </a:txBody>
                  <a:tcPr/>
                </a:tc>
              </a:tr>
              <a:tr h="370840">
                <a:tc>
                  <a:txBody>
                    <a:bodyPr/>
                    <a:lstStyle/>
                    <a:p>
                      <a:r>
                        <a:rPr lang="en-US" dirty="0" smtClean="0">
                          <a:solidFill>
                            <a:srgbClr val="FFC000"/>
                          </a:solidFill>
                        </a:rPr>
                        <a:t>14,000 - 30,000 mg</a:t>
                      </a:r>
                      <a:endParaRPr lang="en-US" dirty="0">
                        <a:solidFill>
                          <a:srgbClr val="FFC000"/>
                        </a:solidFill>
                      </a:endParaRPr>
                    </a:p>
                  </a:txBody>
                  <a:tcPr/>
                </a:tc>
                <a:tc>
                  <a:txBody>
                    <a:bodyPr/>
                    <a:lstStyle/>
                    <a:p>
                      <a:r>
                        <a:rPr lang="en-US" dirty="0" smtClean="0">
                          <a:solidFill>
                            <a:srgbClr val="FFC000"/>
                          </a:solidFill>
                        </a:rPr>
                        <a:t>Cancer</a:t>
                      </a:r>
                      <a:endParaRPr lang="en-US" dirty="0">
                        <a:solidFill>
                          <a:srgbClr val="FFC000"/>
                        </a:solidFill>
                      </a:endParaRPr>
                    </a:p>
                  </a:txBody>
                  <a:tcPr/>
                </a:tc>
              </a:tr>
              <a:tr h="370840">
                <a:tc>
                  <a:txBody>
                    <a:bodyPr/>
                    <a:lstStyle/>
                    <a:p>
                      <a:r>
                        <a:rPr lang="en-US" dirty="0" smtClean="0">
                          <a:solidFill>
                            <a:srgbClr val="FFC000"/>
                          </a:solidFill>
                        </a:rPr>
                        <a:t>20,000 – 300,000 mg</a:t>
                      </a:r>
                      <a:endParaRPr lang="en-US" dirty="0">
                        <a:solidFill>
                          <a:srgbClr val="FFC000"/>
                        </a:solidFill>
                      </a:endParaRPr>
                    </a:p>
                  </a:txBody>
                  <a:tcPr/>
                </a:tc>
                <a:tc>
                  <a:txBody>
                    <a:bodyPr/>
                    <a:lstStyle/>
                    <a:p>
                      <a:r>
                        <a:rPr lang="en-US" dirty="0" err="1" smtClean="0">
                          <a:solidFill>
                            <a:srgbClr val="FFC000"/>
                          </a:solidFill>
                        </a:rPr>
                        <a:t>Cathcart</a:t>
                      </a:r>
                      <a:r>
                        <a:rPr lang="en-US" dirty="0" smtClean="0">
                          <a:solidFill>
                            <a:srgbClr val="FFC000"/>
                          </a:solidFill>
                        </a:rPr>
                        <a:t> / Levy Cure for Infectious Diseases</a:t>
                      </a:r>
                      <a:endParaRPr lang="en-US" dirty="0">
                        <a:solidFill>
                          <a:srgbClr val="FFC000"/>
                        </a:solidFill>
                      </a:endParaRPr>
                    </a:p>
                  </a:txBody>
                  <a:tcPr/>
                </a:tc>
              </a:tr>
            </a:tbl>
          </a:graphicData>
        </a:graphic>
      </p:graphicFrame>
    </p:spTree>
    <p:extLst>
      <p:ext uri="{BB962C8B-B14F-4D97-AF65-F5344CB8AC3E}">
        <p14:creationId xmlns:p14="http://schemas.microsoft.com/office/powerpoint/2010/main" val="356106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9600" b="1" i="1" dirty="0" smtClean="0">
              <a:solidFill>
                <a:srgbClr val="FFFF00"/>
              </a:solidFill>
            </a:endParaRPr>
          </a:p>
          <a:p>
            <a:pPr algn="ctr">
              <a:spcBef>
                <a:spcPts val="0"/>
              </a:spcBef>
            </a:pPr>
            <a:endParaRPr lang="en-US" sz="4800" b="1" i="1" dirty="0">
              <a:solidFill>
                <a:srgbClr val="FFFF00"/>
              </a:solidFill>
            </a:endParaRPr>
          </a:p>
          <a:p>
            <a:pPr algn="ctr">
              <a:spcBef>
                <a:spcPts val="0"/>
              </a:spcBef>
            </a:pPr>
            <a:r>
              <a:rPr lang="en-US" sz="9600" b="1" dirty="0" smtClean="0">
                <a:solidFill>
                  <a:srgbClr val="FFFF00"/>
                </a:solidFill>
              </a:rPr>
              <a:t>Vitamin C Research</a:t>
            </a:r>
            <a:endParaRPr lang="en-US" sz="96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51474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Part 1 - Vitamin C Medical Studies Research – by Dr. Levy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12267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400" dirty="0" smtClean="0">
                <a:solidFill>
                  <a:schemeClr val="tx1"/>
                </a:solidFill>
              </a:rPr>
              <a:t>Dr. Levy </a:t>
            </a:r>
            <a:r>
              <a:rPr lang="en-US" sz="2400" dirty="0">
                <a:solidFill>
                  <a:schemeClr val="tx1"/>
                </a:solidFill>
              </a:rPr>
              <a:t>exhaustively researched the existing medical literature on vitamin C for the last 70 years. Here's a short list of illnesses which doctors have CURED or PREVENTED using mega-doses of vitamin C through </a:t>
            </a:r>
            <a:r>
              <a:rPr lang="en-US" sz="2400" dirty="0" smtClean="0">
                <a:solidFill>
                  <a:schemeClr val="tx1"/>
                </a:solidFill>
              </a:rPr>
              <a:t>drip-needles.</a:t>
            </a:r>
            <a:endParaRPr lang="en-US" sz="24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13301865"/>
              </p:ext>
            </p:extLst>
          </p:nvPr>
        </p:nvGraphicFramePr>
        <p:xfrm>
          <a:off x="1188720" y="2598131"/>
          <a:ext cx="9852660" cy="2729640"/>
        </p:xfrm>
        <a:graphic>
          <a:graphicData uri="http://schemas.openxmlformats.org/drawingml/2006/table">
            <a:tbl>
              <a:tblPr firstRow="1" bandRow="1">
                <a:tableStyleId>{3B4B98B0-60AC-42C2-AFA5-B58CD77FA1E5}</a:tableStyleId>
              </a:tblPr>
              <a:tblGrid>
                <a:gridCol w="4926330"/>
                <a:gridCol w="4926330"/>
              </a:tblGrid>
              <a:tr h="454940">
                <a:tc>
                  <a:txBody>
                    <a:bodyPr/>
                    <a:lstStyle/>
                    <a:p>
                      <a:r>
                        <a:rPr lang="en-US" sz="2000" b="0" dirty="0" smtClean="0">
                          <a:solidFill>
                            <a:srgbClr val="FFFF00"/>
                          </a:solidFill>
                          <a:latin typeface="Arial" panose="020B0604020202020204" pitchFamily="34" charset="0"/>
                        </a:rPr>
                        <a:t>(1) Acute Hepatitis</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(7) Viral Pneumonia</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(2) Polio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(8) Streptococcal</a:t>
                      </a:r>
                      <a:r>
                        <a:rPr lang="en-US" sz="2000" b="0" baseline="0" dirty="0" smtClean="0">
                          <a:solidFill>
                            <a:srgbClr val="FFFF00"/>
                          </a:solidFill>
                          <a:latin typeface="Arial" panose="020B0604020202020204" pitchFamily="34" charset="0"/>
                        </a:rPr>
                        <a:t> </a:t>
                      </a:r>
                      <a:r>
                        <a:rPr lang="en-US" sz="2000" b="0" dirty="0" smtClean="0">
                          <a:solidFill>
                            <a:srgbClr val="FFFF00"/>
                          </a:solidFill>
                          <a:latin typeface="Arial" panose="020B0604020202020204" pitchFamily="34" charset="0"/>
                        </a:rPr>
                        <a:t>infections</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(3) Measles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(9) Dysentery</a:t>
                      </a:r>
                      <a:endParaRPr lang="en-US" sz="20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2000" b="0" dirty="0" smtClean="0">
                          <a:solidFill>
                            <a:srgbClr val="FFFF00"/>
                          </a:solidFill>
                          <a:latin typeface="Arial" panose="020B0604020202020204" pitchFamily="34" charset="0"/>
                        </a:rPr>
                        <a:t>(4) Mumps </a:t>
                      </a:r>
                      <a:endParaRPr lang="en-US" sz="20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(10) </a:t>
                      </a:r>
                      <a:r>
                        <a:rPr lang="en-US" sz="2000" b="0" dirty="0" err="1" smtClean="0">
                          <a:solidFill>
                            <a:srgbClr val="FFFF00"/>
                          </a:solidFill>
                          <a:latin typeface="Arial" panose="020B0604020202020204" pitchFamily="34" charset="0"/>
                        </a:rPr>
                        <a:t>Diptheria</a:t>
                      </a:r>
                      <a:endParaRPr lang="en-US" sz="2000" b="0" dirty="0" smtClean="0">
                        <a:solidFill>
                          <a:srgbClr val="FFFF00"/>
                        </a:solidFill>
                        <a:latin typeface="Arial" panose="020B0604020202020204" pitchFamily="34" charset="0"/>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(5) Chicken Pox</a:t>
                      </a:r>
                      <a:endParaRPr lang="en-US" sz="2000" b="0" dirty="0" smtClean="0">
                        <a:solidFill>
                          <a:srgbClr val="FFFF00"/>
                        </a:solidFill>
                        <a:latin typeface="Calibri" panose="020F0502020204030204" pitchFamily="34" charset="0"/>
                      </a:endParaRPr>
                    </a:p>
                  </a:txBody>
                  <a:tcPr marL="112177" marR="112177" marT="56088" marB="56088"/>
                </a:tc>
                <a:tc>
                  <a:txBody>
                    <a:bodyPr/>
                    <a:lstStyle/>
                    <a:p>
                      <a:r>
                        <a:rPr lang="en-US" sz="2000" b="0" dirty="0" smtClean="0">
                          <a:solidFill>
                            <a:srgbClr val="FFFF00"/>
                          </a:solidFill>
                          <a:latin typeface="Arial" panose="020B0604020202020204" pitchFamily="34" charset="0"/>
                        </a:rPr>
                        <a:t>(11) Influenza</a:t>
                      </a:r>
                      <a:endParaRPr lang="en-US" sz="2000" b="0" dirty="0"/>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Arial" panose="020B0604020202020204" pitchFamily="34" charset="0"/>
                        </a:rPr>
                        <a:t>(6) Herpes</a:t>
                      </a:r>
                      <a:endParaRPr lang="en-US" sz="2000" b="0" dirty="0" smtClean="0">
                        <a:solidFill>
                          <a:srgbClr val="FFFF00"/>
                        </a:solidFill>
                        <a:latin typeface="Calibri" panose="020F0502020204030204" pitchFamily="34" charset="0"/>
                      </a:endParaRPr>
                    </a:p>
                  </a:txBody>
                  <a:tcPr marL="112177" marR="112177" marT="56088" marB="56088"/>
                </a:tc>
                <a:tc>
                  <a:txBody>
                    <a:bodyPr/>
                    <a:lstStyle/>
                    <a:p>
                      <a:endParaRPr lang="en-US" sz="2000" dirty="0"/>
                    </a:p>
                  </a:txBody>
                  <a:tcPr marL="112177" marR="112177" marT="56088" marB="56088"/>
                </a:tc>
              </a:tr>
            </a:tbl>
          </a:graphicData>
        </a:graphic>
      </p:graphicFrame>
      <p:sp>
        <p:nvSpPr>
          <p:cNvPr id="12" name="Title 1"/>
          <p:cNvSpPr txBox="1">
            <a:spLocks/>
          </p:cNvSpPr>
          <p:nvPr/>
        </p:nvSpPr>
        <p:spPr>
          <a:xfrm>
            <a:off x="404550" y="5634990"/>
            <a:ext cx="11388437" cy="662940"/>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600" i="1" dirty="0" smtClean="0">
                <a:solidFill>
                  <a:schemeClr val="tx1"/>
                </a:solidFill>
              </a:rPr>
              <a:t>Medical Book: VITAMIN </a:t>
            </a:r>
            <a:r>
              <a:rPr lang="en-US" sz="1600" i="1" dirty="0">
                <a:solidFill>
                  <a:schemeClr val="tx1"/>
                </a:solidFill>
              </a:rPr>
              <a:t>C, INFECTIOUS DISEASES, AND </a:t>
            </a:r>
            <a:r>
              <a:rPr lang="en-US" sz="1600" i="1" dirty="0" smtClean="0">
                <a:solidFill>
                  <a:schemeClr val="tx1"/>
                </a:solidFill>
              </a:rPr>
              <a:t>TOXINS – by Dr. Thomas Levy</a:t>
            </a:r>
          </a:p>
          <a:p>
            <a:pPr algn="ctr">
              <a:spcBef>
                <a:spcPts val="1200"/>
              </a:spcBef>
            </a:pPr>
            <a:r>
              <a:rPr lang="en-US" sz="1600" i="1" dirty="0" smtClean="0">
                <a:solidFill>
                  <a:schemeClr val="accent1">
                    <a:lumMod val="60000"/>
                    <a:lumOff val="40000"/>
                  </a:schemeClr>
                </a:solidFill>
              </a:rPr>
              <a:t>Source: www.owen.curezone.com/nutrition/benefitsofc.html</a:t>
            </a:r>
            <a:endParaRPr lang="en-US" sz="1600" i="1" dirty="0">
              <a:solidFill>
                <a:schemeClr val="accent1">
                  <a:lumMod val="60000"/>
                  <a:lumOff val="40000"/>
                </a:schemeClr>
              </a:solidFill>
            </a:endParaRPr>
          </a:p>
        </p:txBody>
      </p:sp>
    </p:spTree>
    <p:extLst>
      <p:ext uri="{BB962C8B-B14F-4D97-AF65-F5344CB8AC3E}">
        <p14:creationId xmlns:p14="http://schemas.microsoft.com/office/powerpoint/2010/main" val="3711891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Part 1 - Vitamin C Medical Studies Research – by Dr. Levy </a:t>
            </a:r>
            <a:endParaRPr lang="en-US" sz="3600" u="sng" dirty="0">
              <a:solidFill>
                <a:srgbClr val="FFFF00"/>
              </a:solidFill>
            </a:endParaRPr>
          </a:p>
        </p:txBody>
      </p:sp>
      <p:sp>
        <p:nvSpPr>
          <p:cNvPr id="4" name="Title 1"/>
          <p:cNvSpPr txBox="1">
            <a:spLocks/>
          </p:cNvSpPr>
          <p:nvPr/>
        </p:nvSpPr>
        <p:spPr>
          <a:xfrm>
            <a:off x="308610" y="1322126"/>
            <a:ext cx="11578590" cy="461299"/>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defTabSz="457200">
              <a:lnSpc>
                <a:spcPct val="100000"/>
              </a:lnSpc>
              <a:spcBef>
                <a:spcPts val="0"/>
              </a:spcBef>
            </a:pPr>
            <a:r>
              <a:rPr lang="en-US" sz="2000" dirty="0" smtClean="0">
                <a:solidFill>
                  <a:prstClr val="white"/>
                </a:solidFill>
              </a:rPr>
              <a:t>Another list </a:t>
            </a:r>
            <a:r>
              <a:rPr lang="en-US" sz="2000" dirty="0">
                <a:solidFill>
                  <a:prstClr val="white"/>
                </a:solidFill>
              </a:rPr>
              <a:t>of medical horrors </a:t>
            </a:r>
            <a:r>
              <a:rPr lang="en-US" sz="2000" dirty="0" smtClean="0">
                <a:solidFill>
                  <a:prstClr val="white"/>
                </a:solidFill>
              </a:rPr>
              <a:t>Dr</a:t>
            </a:r>
            <a:r>
              <a:rPr lang="en-US" sz="2000" dirty="0">
                <a:solidFill>
                  <a:prstClr val="white"/>
                </a:solidFill>
              </a:rPr>
              <a:t>. Levy says are REVERSIBLE and </a:t>
            </a:r>
            <a:r>
              <a:rPr lang="en-US" sz="2000" dirty="0" smtClean="0">
                <a:solidFill>
                  <a:prstClr val="white"/>
                </a:solidFill>
              </a:rPr>
              <a:t>PREVENTABLE</a:t>
            </a:r>
            <a:r>
              <a:rPr lang="en-US" sz="2000" dirty="0">
                <a:solidFill>
                  <a:schemeClr val="tx1"/>
                </a:solidFill>
              </a:rPr>
              <a:t> </a:t>
            </a:r>
            <a:r>
              <a:rPr lang="en-US" sz="2000" dirty="0" smtClean="0">
                <a:solidFill>
                  <a:schemeClr val="tx1"/>
                </a:solidFill>
              </a:rPr>
              <a:t>with high-dose Vitamin C:</a:t>
            </a:r>
            <a:endParaRPr lang="en-US" sz="20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624551"/>
              </p:ext>
            </p:extLst>
          </p:nvPr>
        </p:nvGraphicFramePr>
        <p:xfrm>
          <a:off x="2320290" y="1891329"/>
          <a:ext cx="7612380" cy="909880"/>
        </p:xfrm>
        <a:graphic>
          <a:graphicData uri="http://schemas.openxmlformats.org/drawingml/2006/table">
            <a:tbl>
              <a:tblPr firstRow="1" bandRow="1">
                <a:tableStyleId>{3B4B98B0-60AC-42C2-AFA5-B58CD77FA1E5}</a:tableStyleId>
              </a:tblPr>
              <a:tblGrid>
                <a:gridCol w="3806190"/>
                <a:gridCol w="3806190"/>
              </a:tblGrid>
              <a:tr h="454940">
                <a:tc>
                  <a:txBody>
                    <a:bodyPr/>
                    <a:lstStyle/>
                    <a:p>
                      <a:r>
                        <a:rPr lang="en-US" sz="1800" b="0" dirty="0" smtClean="0">
                          <a:solidFill>
                            <a:srgbClr val="FFFF00"/>
                          </a:solidFill>
                          <a:latin typeface="Arial" panose="020B0604020202020204" pitchFamily="34" charset="0"/>
                        </a:rPr>
                        <a:t>(1)</a:t>
                      </a:r>
                      <a:r>
                        <a:rPr lang="en-US" sz="1800" b="0" baseline="0" dirty="0" smtClean="0">
                          <a:solidFill>
                            <a:srgbClr val="FFFF00"/>
                          </a:solidFill>
                          <a:latin typeface="Arial" panose="020B0604020202020204" pitchFamily="34" charset="0"/>
                        </a:rPr>
                        <a:t> HIV</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(3)</a:t>
                      </a:r>
                      <a:r>
                        <a:rPr lang="en-US" sz="1800" b="0" baseline="0" dirty="0" smtClean="0">
                          <a:solidFill>
                            <a:srgbClr val="FFFF00"/>
                          </a:solidFill>
                          <a:latin typeface="Arial" panose="020B0604020202020204" pitchFamily="34" charset="0"/>
                        </a:rPr>
                        <a:t>  Typhoid Fever</a:t>
                      </a:r>
                      <a:endParaRPr lang="en-US" sz="1800" b="0" dirty="0" smtClean="0">
                        <a:solidFill>
                          <a:srgbClr val="FFFF00"/>
                        </a:solidFill>
                        <a:latin typeface="Calibri" panose="020F0502020204030204" pitchFamily="34" charset="0"/>
                      </a:endParaRPr>
                    </a:p>
                  </a:txBody>
                  <a:tcPr marL="112177" marR="112177" marT="56088" marB="56088"/>
                </a:tc>
              </a:tr>
              <a:tr h="454940">
                <a:tc>
                  <a:txBody>
                    <a:bodyPr/>
                    <a:lstStyle/>
                    <a:p>
                      <a:r>
                        <a:rPr lang="en-US" sz="1800" b="0" dirty="0" smtClean="0">
                          <a:solidFill>
                            <a:srgbClr val="FFFF00"/>
                          </a:solidFill>
                          <a:latin typeface="Arial" panose="020B0604020202020204" pitchFamily="34" charset="0"/>
                        </a:rPr>
                        <a:t>(2) Tuberculosis</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(4)</a:t>
                      </a:r>
                      <a:r>
                        <a:rPr lang="en-US" sz="1800" b="0" baseline="0" dirty="0" smtClean="0">
                          <a:solidFill>
                            <a:srgbClr val="FFFF00"/>
                          </a:solidFill>
                          <a:latin typeface="Arial" panose="020B0604020202020204" pitchFamily="34" charset="0"/>
                        </a:rPr>
                        <a:t>  Leprosy</a:t>
                      </a:r>
                      <a:endParaRPr lang="en-US" sz="1800" b="0" dirty="0" smtClean="0">
                        <a:solidFill>
                          <a:srgbClr val="FFFF00"/>
                        </a:solidFill>
                        <a:latin typeface="Calibri" panose="020F0502020204030204" pitchFamily="34" charset="0"/>
                      </a:endParaRPr>
                    </a:p>
                  </a:txBody>
                  <a:tcPr marL="112177" marR="112177" marT="56088" marB="56088"/>
                </a:tc>
              </a:tr>
            </a:tbl>
          </a:graphicData>
        </a:graphic>
      </p:graphicFrame>
      <p:sp>
        <p:nvSpPr>
          <p:cNvPr id="12" name="Title 1"/>
          <p:cNvSpPr txBox="1">
            <a:spLocks/>
          </p:cNvSpPr>
          <p:nvPr/>
        </p:nvSpPr>
        <p:spPr>
          <a:xfrm>
            <a:off x="404550" y="6012180"/>
            <a:ext cx="11388437" cy="321135"/>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600" i="1" dirty="0" smtClean="0">
                <a:solidFill>
                  <a:schemeClr val="tx1"/>
                </a:solidFill>
              </a:rPr>
              <a:t>Medical Book: VITAMIN </a:t>
            </a:r>
            <a:r>
              <a:rPr lang="en-US" sz="1600" i="1" dirty="0">
                <a:solidFill>
                  <a:schemeClr val="tx1"/>
                </a:solidFill>
              </a:rPr>
              <a:t>C, INFECTIOUS DISEASES, AND </a:t>
            </a:r>
            <a:r>
              <a:rPr lang="en-US" sz="1600" i="1" dirty="0" smtClean="0">
                <a:solidFill>
                  <a:schemeClr val="tx1"/>
                </a:solidFill>
              </a:rPr>
              <a:t>TOXINS – by Dr. Thomas Levy</a:t>
            </a:r>
          </a:p>
        </p:txBody>
      </p:sp>
      <p:graphicFrame>
        <p:nvGraphicFramePr>
          <p:cNvPr id="8" name="Table 7"/>
          <p:cNvGraphicFramePr>
            <a:graphicFrameLocks noGrp="1"/>
          </p:cNvGraphicFramePr>
          <p:nvPr>
            <p:extLst>
              <p:ext uri="{D42A27DB-BD31-4B8C-83A1-F6EECF244321}">
                <p14:modId xmlns:p14="http://schemas.microsoft.com/office/powerpoint/2010/main" val="11404092"/>
              </p:ext>
            </p:extLst>
          </p:nvPr>
        </p:nvGraphicFramePr>
        <p:xfrm>
          <a:off x="2312670" y="4110134"/>
          <a:ext cx="7631430" cy="1545984"/>
        </p:xfrm>
        <a:graphic>
          <a:graphicData uri="http://schemas.openxmlformats.org/drawingml/2006/table">
            <a:tbl>
              <a:tblPr firstRow="1" bandRow="1">
                <a:tableStyleId>{3B4B98B0-60AC-42C2-AFA5-B58CD77FA1E5}</a:tableStyleId>
              </a:tblPr>
              <a:tblGrid>
                <a:gridCol w="3815715"/>
                <a:gridCol w="3815715"/>
              </a:tblGrid>
              <a:tr h="309477">
                <a:tc>
                  <a:txBody>
                    <a:bodyPr/>
                    <a:lstStyle/>
                    <a:p>
                      <a:r>
                        <a:rPr lang="en-US" sz="1800" b="0" dirty="0" smtClean="0">
                          <a:solidFill>
                            <a:srgbClr val="FFFF00"/>
                          </a:solidFill>
                          <a:latin typeface="Arial" panose="020B0604020202020204" pitchFamily="34" charset="0"/>
                        </a:rPr>
                        <a:t>(1)</a:t>
                      </a:r>
                      <a:r>
                        <a:rPr lang="en-US" sz="1800" b="0" baseline="0" dirty="0" smtClean="0">
                          <a:solidFill>
                            <a:srgbClr val="FFFF00"/>
                          </a:solidFill>
                          <a:latin typeface="Arial" panose="020B0604020202020204" pitchFamily="34" charset="0"/>
                        </a:rPr>
                        <a:t> Carbon Monoxide</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(5)</a:t>
                      </a:r>
                      <a:r>
                        <a:rPr lang="en-US" sz="1800" b="0" baseline="0" dirty="0" smtClean="0">
                          <a:solidFill>
                            <a:srgbClr val="FFFF00"/>
                          </a:solidFill>
                          <a:latin typeface="Arial" panose="020B0604020202020204" pitchFamily="34" charset="0"/>
                        </a:rPr>
                        <a:t> Radiation</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(2) Alcohol</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(6)</a:t>
                      </a:r>
                      <a:r>
                        <a:rPr lang="en-US" sz="1800" b="0" baseline="0" dirty="0" smtClean="0">
                          <a:solidFill>
                            <a:srgbClr val="FFFF00"/>
                          </a:solidFill>
                          <a:latin typeface="Arial" panose="020B0604020202020204" pitchFamily="34" charset="0"/>
                        </a:rPr>
                        <a:t> All Heavy Metals</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(3) Barbiturates</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(7)</a:t>
                      </a:r>
                      <a:r>
                        <a:rPr lang="en-US" sz="1800" b="0" baseline="0" dirty="0" smtClean="0">
                          <a:solidFill>
                            <a:srgbClr val="FFFF00"/>
                          </a:solidFill>
                          <a:latin typeface="Arial" panose="020B0604020202020204" pitchFamily="34" charset="0"/>
                        </a:rPr>
                        <a:t> Mushrooms</a:t>
                      </a:r>
                      <a:endParaRPr lang="en-US" sz="1800" b="0" dirty="0" smtClean="0">
                        <a:solidFill>
                          <a:srgbClr val="FFFF00"/>
                        </a:solidFill>
                        <a:latin typeface="Calibri" panose="020F0502020204030204" pitchFamily="34" charset="0"/>
                      </a:endParaRPr>
                    </a:p>
                  </a:txBody>
                  <a:tcPr marL="112177" marR="112177" marT="56088" marB="56088"/>
                </a:tc>
              </a:tr>
              <a:tr h="309477">
                <a:tc>
                  <a:txBody>
                    <a:bodyPr/>
                    <a:lstStyle/>
                    <a:p>
                      <a:r>
                        <a:rPr lang="en-US" sz="1800" b="0" dirty="0" smtClean="0">
                          <a:solidFill>
                            <a:srgbClr val="FFFF00"/>
                          </a:solidFill>
                          <a:latin typeface="Arial" panose="020B0604020202020204" pitchFamily="34" charset="0"/>
                        </a:rPr>
                        <a:t>(4) Pesticides </a:t>
                      </a:r>
                      <a:endParaRPr lang="en-US" sz="1800" b="0" dirty="0"/>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1800" b="0" dirty="0" smtClean="0">
                          <a:solidFill>
                            <a:srgbClr val="FFFF00"/>
                          </a:solidFill>
                          <a:latin typeface="Arial" panose="020B0604020202020204" pitchFamily="34" charset="0"/>
                        </a:rPr>
                        <a:t>(8) Snake</a:t>
                      </a:r>
                      <a:r>
                        <a:rPr lang="en-US" sz="1800" b="0" baseline="0" dirty="0" smtClean="0">
                          <a:solidFill>
                            <a:srgbClr val="FFFF00"/>
                          </a:solidFill>
                          <a:latin typeface="Arial" panose="020B0604020202020204" pitchFamily="34" charset="0"/>
                        </a:rPr>
                        <a:t> &amp; Spider Venom</a:t>
                      </a:r>
                      <a:endParaRPr lang="en-US" sz="1800" b="0" dirty="0" smtClean="0">
                        <a:solidFill>
                          <a:srgbClr val="FFFF00"/>
                        </a:solidFill>
                        <a:latin typeface="Arial" panose="020B0604020202020204" pitchFamily="34" charset="0"/>
                      </a:endParaRPr>
                    </a:p>
                  </a:txBody>
                  <a:tcPr marL="112177" marR="112177" marT="56088" marB="56088"/>
                </a:tc>
              </a:tr>
            </a:tbl>
          </a:graphicData>
        </a:graphic>
      </p:graphicFrame>
      <p:sp>
        <p:nvSpPr>
          <p:cNvPr id="10" name="Title 1"/>
          <p:cNvSpPr txBox="1">
            <a:spLocks/>
          </p:cNvSpPr>
          <p:nvPr/>
        </p:nvSpPr>
        <p:spPr>
          <a:xfrm>
            <a:off x="412169" y="3319950"/>
            <a:ext cx="11388437" cy="680550"/>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a:r>
              <a:rPr lang="en-US" sz="2000" dirty="0" smtClean="0">
                <a:solidFill>
                  <a:prstClr val="white"/>
                </a:solidFill>
              </a:rPr>
              <a:t>Dr. Levy adds </a:t>
            </a:r>
            <a:r>
              <a:rPr lang="en-US" sz="2000" dirty="0">
                <a:solidFill>
                  <a:prstClr val="white"/>
                </a:solidFill>
              </a:rPr>
              <a:t>that "both </a:t>
            </a:r>
            <a:r>
              <a:rPr lang="en-US" sz="2000" dirty="0">
                <a:solidFill>
                  <a:srgbClr val="FFFF00"/>
                </a:solidFill>
              </a:rPr>
              <a:t>Lupus</a:t>
            </a:r>
            <a:r>
              <a:rPr lang="en-US" sz="2000" dirty="0">
                <a:solidFill>
                  <a:prstClr val="white"/>
                </a:solidFill>
              </a:rPr>
              <a:t> and </a:t>
            </a:r>
            <a:r>
              <a:rPr lang="en-US" sz="2000" dirty="0">
                <a:solidFill>
                  <a:srgbClr val="FFFF00"/>
                </a:solidFill>
              </a:rPr>
              <a:t>MS</a:t>
            </a:r>
            <a:r>
              <a:rPr lang="en-US" sz="2000" dirty="0">
                <a:solidFill>
                  <a:prstClr val="white"/>
                </a:solidFill>
              </a:rPr>
              <a:t> respond well to high-dose vitamin C therapy." (</a:t>
            </a:r>
            <a:r>
              <a:rPr lang="en-US" sz="2000" dirty="0" smtClean="0">
                <a:solidFill>
                  <a:prstClr val="white"/>
                </a:solidFill>
              </a:rPr>
              <a:t>p.404).  </a:t>
            </a:r>
          </a:p>
          <a:p>
            <a:pPr lvl="0" algn="ctr"/>
            <a:r>
              <a:rPr lang="en-US" sz="2000" dirty="0" smtClean="0">
                <a:solidFill>
                  <a:prstClr val="white"/>
                </a:solidFill>
              </a:rPr>
              <a:t>Vitamin </a:t>
            </a:r>
            <a:r>
              <a:rPr lang="en-US" sz="2000" dirty="0">
                <a:solidFill>
                  <a:prstClr val="white"/>
                </a:solidFill>
              </a:rPr>
              <a:t>C has also been used successfully to treat the following poisonings:</a:t>
            </a:r>
            <a:r>
              <a:rPr lang="en-US" sz="2000" dirty="0">
                <a:solidFill>
                  <a:schemeClr val="tx1"/>
                </a:solidFill>
              </a:rPr>
              <a:t> </a:t>
            </a:r>
          </a:p>
        </p:txBody>
      </p:sp>
      <p:sp>
        <p:nvSpPr>
          <p:cNvPr id="11"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327764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Vitamin C - Polio Cure - by Dr. Frederick </a:t>
            </a:r>
            <a:r>
              <a:rPr lang="en-US" sz="3600" i="1" u="sng" dirty="0" err="1" smtClean="0">
                <a:solidFill>
                  <a:srgbClr val="FFFF00"/>
                </a:solidFill>
              </a:rPr>
              <a:t>Klenner</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3200" b="1" dirty="0" smtClean="0"/>
          </a:p>
          <a:p>
            <a:pPr lvl="0" algn="ctr" defTabSz="457200">
              <a:lnSpc>
                <a:spcPct val="100000"/>
              </a:lnSpc>
              <a:spcBef>
                <a:spcPts val="0"/>
              </a:spcBef>
            </a:pPr>
            <a:r>
              <a:rPr lang="en-US" sz="2600" b="1" i="1" dirty="0" smtClean="0">
                <a:solidFill>
                  <a:schemeClr val="tx1"/>
                </a:solidFill>
              </a:rPr>
              <a:t>Dr</a:t>
            </a:r>
            <a:r>
              <a:rPr lang="en-US" sz="2600" b="1" i="1" dirty="0">
                <a:solidFill>
                  <a:schemeClr val="tx1"/>
                </a:solidFill>
              </a:rPr>
              <a:t>. Frederick </a:t>
            </a:r>
            <a:r>
              <a:rPr lang="en-US" sz="2600" b="1" i="1" dirty="0" err="1">
                <a:solidFill>
                  <a:schemeClr val="tx1"/>
                </a:solidFill>
              </a:rPr>
              <a:t>Klenner</a:t>
            </a:r>
            <a:r>
              <a:rPr lang="en-US" sz="2600" b="1" i="1" dirty="0">
                <a:solidFill>
                  <a:schemeClr val="tx1"/>
                </a:solidFill>
              </a:rPr>
              <a:t> </a:t>
            </a:r>
            <a:r>
              <a:rPr lang="en-US" sz="2600" b="1" i="1" dirty="0" smtClean="0">
                <a:solidFill>
                  <a:schemeClr val="tx1"/>
                </a:solidFill>
              </a:rPr>
              <a:t>performed </a:t>
            </a:r>
            <a:r>
              <a:rPr lang="en-US" sz="2600" b="1" i="1" dirty="0">
                <a:solidFill>
                  <a:schemeClr val="tx1"/>
                </a:solidFill>
              </a:rPr>
              <a:t>much of the ground-breaking </a:t>
            </a:r>
            <a:r>
              <a:rPr lang="en-US" sz="2600" b="1" i="1" dirty="0" smtClean="0">
                <a:solidFill>
                  <a:schemeClr val="tx1"/>
                </a:solidFill>
              </a:rPr>
              <a:t>medical research with </a:t>
            </a:r>
            <a:r>
              <a:rPr lang="en-US" sz="2600" b="1" i="1" dirty="0">
                <a:solidFill>
                  <a:schemeClr val="tx1"/>
                </a:solidFill>
              </a:rPr>
              <a:t>mega-doses of vitamin C </a:t>
            </a:r>
            <a:r>
              <a:rPr lang="en-US" sz="2600" b="1" i="1" dirty="0" smtClean="0">
                <a:solidFill>
                  <a:schemeClr val="tx1"/>
                </a:solidFill>
              </a:rPr>
              <a:t>(in the U.S.) back </a:t>
            </a:r>
            <a:r>
              <a:rPr lang="en-US" sz="2600" b="1" i="1" dirty="0">
                <a:solidFill>
                  <a:schemeClr val="tx1"/>
                </a:solidFill>
              </a:rPr>
              <a:t>in the 1940s and </a:t>
            </a:r>
            <a:r>
              <a:rPr lang="en-US" sz="2600" b="1" i="1" dirty="0" smtClean="0">
                <a:solidFill>
                  <a:schemeClr val="tx1"/>
                </a:solidFill>
              </a:rPr>
              <a:t>1950s! </a:t>
            </a:r>
            <a:endParaRPr lang="en-US" sz="2600" b="1" i="1" dirty="0">
              <a:solidFill>
                <a:schemeClr val="tx1"/>
              </a:solidFill>
            </a:endParaRPr>
          </a:p>
          <a:p>
            <a:pPr lvl="0" algn="ctr" defTabSz="457200">
              <a:lnSpc>
                <a:spcPct val="100000"/>
              </a:lnSpc>
              <a:spcBef>
                <a:spcPts val="0"/>
              </a:spcBef>
            </a:pPr>
            <a:endParaRPr lang="en-US" sz="3200" b="1" i="1" dirty="0">
              <a:solidFill>
                <a:schemeClr val="tx1"/>
              </a:solidFill>
            </a:endParaRPr>
          </a:p>
          <a:p>
            <a:pPr lvl="0" algn="ctr" defTabSz="457200">
              <a:lnSpc>
                <a:spcPct val="100000"/>
              </a:lnSpc>
              <a:spcBef>
                <a:spcPts val="0"/>
              </a:spcBef>
            </a:pPr>
            <a:r>
              <a:rPr lang="en-US" sz="2600" b="1" i="1" dirty="0">
                <a:solidFill>
                  <a:srgbClr val="FFFF00"/>
                </a:solidFill>
              </a:rPr>
              <a:t>In 1949, Dr. </a:t>
            </a:r>
            <a:r>
              <a:rPr lang="en-US" sz="2600" b="1" i="1" dirty="0" err="1">
                <a:solidFill>
                  <a:srgbClr val="FFFF00"/>
                </a:solidFill>
              </a:rPr>
              <a:t>Klenner</a:t>
            </a:r>
            <a:r>
              <a:rPr lang="en-US" sz="2600" b="1" i="1" dirty="0">
                <a:solidFill>
                  <a:srgbClr val="FFFF00"/>
                </a:solidFill>
              </a:rPr>
              <a:t> CURED 60 out of 60 </a:t>
            </a:r>
            <a:r>
              <a:rPr lang="en-US" sz="2600" b="1" i="1" dirty="0" smtClean="0">
                <a:solidFill>
                  <a:srgbClr val="FFFF00"/>
                </a:solidFill>
              </a:rPr>
              <a:t>polio </a:t>
            </a:r>
            <a:r>
              <a:rPr lang="en-US" sz="2600" b="1" i="1" dirty="0">
                <a:solidFill>
                  <a:srgbClr val="FFFF00"/>
                </a:solidFill>
              </a:rPr>
              <a:t>patients -- all within 72 hours! </a:t>
            </a:r>
            <a:endParaRPr lang="en-US" sz="2600" b="1" i="1" dirty="0" smtClean="0">
              <a:solidFill>
                <a:srgbClr val="FFFF00"/>
              </a:solidFill>
            </a:endParaRPr>
          </a:p>
          <a:p>
            <a:pPr lvl="0" algn="ctr" defTabSz="457200">
              <a:lnSpc>
                <a:spcPct val="100000"/>
              </a:lnSpc>
              <a:spcBef>
                <a:spcPts val="0"/>
              </a:spcBef>
            </a:pPr>
            <a:endParaRPr lang="en-US" sz="3200" b="1" i="1" dirty="0" smtClean="0">
              <a:solidFill>
                <a:schemeClr val="tx1"/>
              </a:solidFill>
            </a:endParaRPr>
          </a:p>
          <a:p>
            <a:pPr lvl="0" algn="ctr" defTabSz="457200">
              <a:lnSpc>
                <a:spcPct val="100000"/>
              </a:lnSpc>
              <a:spcBef>
                <a:spcPts val="0"/>
              </a:spcBef>
            </a:pPr>
            <a:r>
              <a:rPr lang="en-US" sz="2600" b="1" i="1" dirty="0" smtClean="0">
                <a:solidFill>
                  <a:schemeClr val="tx1"/>
                </a:solidFill>
              </a:rPr>
              <a:t>… by </a:t>
            </a:r>
            <a:r>
              <a:rPr lang="en-US" sz="2600" b="1" i="1" dirty="0">
                <a:solidFill>
                  <a:schemeClr val="tx1"/>
                </a:solidFill>
              </a:rPr>
              <a:t>giving them massive doses of intravenous vitamin C. None of the patients suffered any of the deformities common to polio patients</a:t>
            </a:r>
            <a:r>
              <a:rPr lang="en-US" sz="2600" b="1" i="1" dirty="0" smtClean="0">
                <a:solidFill>
                  <a:schemeClr val="tx1"/>
                </a:solidFill>
              </a:rPr>
              <a:t>.</a:t>
            </a: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r>
              <a:rPr lang="en-US" sz="1600" i="1" dirty="0">
                <a:solidFill>
                  <a:schemeClr val="tx1"/>
                </a:solidFill>
              </a:rPr>
              <a:t>Medical Book: VITAMIN C, INFECTIOUS DISEASES, AND TOXINS – by Dr. Thomas Levy</a:t>
            </a:r>
            <a:endParaRPr lang="en-US" sz="1600" b="1" i="1" dirty="0" smtClean="0">
              <a:solidFill>
                <a:srgbClr val="FFFF00"/>
              </a:solidFill>
            </a:endParaRPr>
          </a:p>
          <a:p>
            <a:pPr algn="ctr" defTabSz="457200">
              <a:lnSpc>
                <a:spcPct val="100000"/>
              </a:lnSpc>
              <a:spcBef>
                <a:spcPts val="0"/>
              </a:spcBef>
            </a:pPr>
            <a:endParaRPr lang="en-US" sz="1600" i="1" dirty="0" smtClean="0">
              <a:solidFill>
                <a:schemeClr val="accent1">
                  <a:lumMod val="60000"/>
                  <a:lumOff val="40000"/>
                </a:schemeClr>
              </a:solidFill>
            </a:endParaRPr>
          </a:p>
          <a:p>
            <a:pPr algn="ctr" defTabSz="457200">
              <a:lnSpc>
                <a:spcPct val="100000"/>
              </a:lnSpc>
              <a:spcBef>
                <a:spcPts val="0"/>
              </a:spcBef>
            </a:pPr>
            <a:r>
              <a:rPr lang="en-US" sz="1600" i="1" dirty="0" smtClean="0">
                <a:solidFill>
                  <a:schemeClr val="accent1">
                    <a:lumMod val="60000"/>
                    <a:lumOff val="40000"/>
                  </a:schemeClr>
                </a:solidFill>
              </a:rPr>
              <a:t>Source</a:t>
            </a:r>
            <a:r>
              <a:rPr lang="en-US" sz="1600" i="1" dirty="0">
                <a:solidFill>
                  <a:schemeClr val="accent1">
                    <a:lumMod val="60000"/>
                    <a:lumOff val="40000"/>
                  </a:schemeClr>
                </a:solidFill>
              </a:rPr>
              <a:t>: www.owen.curezone.com/nutrition/benefitsofc.html</a:t>
            </a: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381056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Can You Overdose on Vitamin C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Can </a:t>
            </a:r>
            <a:r>
              <a:rPr lang="en-US" sz="2000" dirty="0">
                <a:solidFill>
                  <a:schemeClr val="tx1"/>
                </a:solidFill>
              </a:rPr>
              <a:t>you overdose </a:t>
            </a:r>
            <a:r>
              <a:rPr lang="en-US" sz="2000" dirty="0" smtClean="0">
                <a:solidFill>
                  <a:schemeClr val="tx1"/>
                </a:solidFill>
              </a:rPr>
              <a:t>on </a:t>
            </a:r>
            <a:r>
              <a:rPr lang="en-US" sz="2000" dirty="0">
                <a:solidFill>
                  <a:schemeClr val="tx1"/>
                </a:solidFill>
              </a:rPr>
              <a:t>vitamin C? </a:t>
            </a:r>
            <a:r>
              <a:rPr lang="en-US" sz="2000" dirty="0" smtClean="0">
                <a:solidFill>
                  <a:schemeClr val="tx1"/>
                </a:solidFill>
              </a:rPr>
              <a:t>… the answer is </a:t>
            </a:r>
            <a:r>
              <a:rPr lang="en-US" sz="2000" dirty="0">
                <a:solidFill>
                  <a:schemeClr val="tx1"/>
                </a:solidFill>
              </a:rPr>
              <a:t>"NO</a:t>
            </a:r>
            <a:r>
              <a:rPr lang="en-US" sz="2000" dirty="0" smtClean="0">
                <a:solidFill>
                  <a:schemeClr val="tx1"/>
                </a:solidFill>
              </a:rPr>
              <a:t>!“</a:t>
            </a:r>
          </a:p>
          <a:p>
            <a:endParaRPr lang="en-US" sz="2400" dirty="0">
              <a:solidFill>
                <a:schemeClr val="tx1"/>
              </a:solidFill>
            </a:endParaRPr>
          </a:p>
          <a:p>
            <a:r>
              <a:rPr lang="en-US" sz="2000" dirty="0" smtClean="0">
                <a:solidFill>
                  <a:schemeClr val="tx1"/>
                </a:solidFill>
              </a:rPr>
              <a:t>"</a:t>
            </a:r>
            <a:r>
              <a:rPr lang="en-US" sz="2000" dirty="0">
                <a:solidFill>
                  <a:schemeClr val="tx1"/>
                </a:solidFill>
              </a:rPr>
              <a:t>In Australia alone," says Dr. Levy, some </a:t>
            </a:r>
            <a:r>
              <a:rPr lang="en-US" sz="2000" dirty="0">
                <a:solidFill>
                  <a:srgbClr val="FFFF00"/>
                </a:solidFill>
              </a:rPr>
              <a:t>100 physicians </a:t>
            </a:r>
            <a:r>
              <a:rPr lang="en-US" sz="2000" dirty="0">
                <a:solidFill>
                  <a:schemeClr val="tx1"/>
                </a:solidFill>
              </a:rPr>
              <a:t>have administered as much as </a:t>
            </a:r>
            <a:r>
              <a:rPr lang="en-US" sz="2000" dirty="0">
                <a:solidFill>
                  <a:srgbClr val="FFFF00"/>
                </a:solidFill>
              </a:rPr>
              <a:t>300,000 mg of vitamin C PER DAY </a:t>
            </a:r>
            <a:r>
              <a:rPr lang="en-US" sz="2000" dirty="0">
                <a:solidFill>
                  <a:schemeClr val="tx1"/>
                </a:solidFill>
              </a:rPr>
              <a:t>to their patients. In most cases, the results have been spectacular</a:t>
            </a:r>
            <a:r>
              <a:rPr lang="en-US" sz="2000" dirty="0" smtClean="0">
                <a:solidFill>
                  <a:schemeClr val="tx1"/>
                </a:solidFill>
              </a:rPr>
              <a:t>. </a:t>
            </a:r>
          </a:p>
          <a:p>
            <a:endParaRPr lang="en-US" sz="2400" dirty="0">
              <a:solidFill>
                <a:schemeClr val="tx1"/>
              </a:solidFill>
            </a:endParaRPr>
          </a:p>
          <a:p>
            <a:r>
              <a:rPr lang="en-US" sz="2000" dirty="0" smtClean="0">
                <a:solidFill>
                  <a:schemeClr val="tx1"/>
                </a:solidFill>
              </a:rPr>
              <a:t>… </a:t>
            </a:r>
            <a:r>
              <a:rPr lang="en-US" sz="2000" i="1" u="sng" dirty="0">
                <a:solidFill>
                  <a:schemeClr val="accent1">
                    <a:lumMod val="60000"/>
                    <a:lumOff val="40000"/>
                  </a:schemeClr>
                </a:solidFill>
              </a:rPr>
              <a:t>t</a:t>
            </a:r>
            <a:r>
              <a:rPr lang="en-US" sz="2000" i="1" u="sng" dirty="0" smtClean="0">
                <a:solidFill>
                  <a:schemeClr val="accent1">
                    <a:lumMod val="60000"/>
                    <a:lumOff val="40000"/>
                  </a:schemeClr>
                </a:solidFill>
              </a:rPr>
              <a:t>he only side effect is chronic good health</a:t>
            </a:r>
            <a:r>
              <a:rPr lang="en-US" sz="2000" dirty="0" smtClean="0">
                <a:solidFill>
                  <a:schemeClr val="tx1"/>
                </a:solidFill>
              </a:rPr>
              <a:t>.“ Loose stools </a:t>
            </a:r>
            <a:r>
              <a:rPr lang="en-US" sz="2000" dirty="0">
                <a:solidFill>
                  <a:schemeClr val="tx1"/>
                </a:solidFill>
              </a:rPr>
              <a:t>and mild </a:t>
            </a:r>
            <a:r>
              <a:rPr lang="en-US" sz="2000" dirty="0" smtClean="0">
                <a:solidFill>
                  <a:schemeClr val="tx1"/>
                </a:solidFill>
              </a:rPr>
              <a:t>diarrhea will indicate Vitamin C “bowel tolerance”. </a:t>
            </a:r>
            <a:r>
              <a:rPr lang="en-US" sz="2000" dirty="0">
                <a:solidFill>
                  <a:schemeClr val="tx1"/>
                </a:solidFill>
              </a:rPr>
              <a:t>Dr</a:t>
            </a:r>
            <a:r>
              <a:rPr lang="en-US" sz="2000" dirty="0" smtClean="0">
                <a:solidFill>
                  <a:schemeClr val="tx1"/>
                </a:solidFill>
              </a:rPr>
              <a:t>. Levy </a:t>
            </a:r>
            <a:r>
              <a:rPr lang="en-US" sz="2000" dirty="0">
                <a:solidFill>
                  <a:schemeClr val="tx1"/>
                </a:solidFill>
              </a:rPr>
              <a:t>says that chronic cancer patients can have bowel tolerances of </a:t>
            </a:r>
            <a:r>
              <a:rPr lang="en-US" sz="2000" dirty="0">
                <a:solidFill>
                  <a:srgbClr val="FFFF00"/>
                </a:solidFill>
              </a:rPr>
              <a:t>100,000 mg or </a:t>
            </a:r>
            <a:r>
              <a:rPr lang="en-US" sz="2000" dirty="0" smtClean="0">
                <a:solidFill>
                  <a:srgbClr val="FFFF00"/>
                </a:solidFill>
              </a:rPr>
              <a:t>higher</a:t>
            </a:r>
            <a:r>
              <a:rPr lang="en-US" sz="2000" dirty="0" smtClean="0">
                <a:solidFill>
                  <a:schemeClr val="tx1"/>
                </a:solidFill>
              </a:rPr>
              <a:t>. </a:t>
            </a:r>
          </a:p>
          <a:p>
            <a:endParaRPr lang="en-US" sz="1600" dirty="0">
              <a:solidFill>
                <a:schemeClr val="tx1"/>
              </a:solidFill>
            </a:endParaRPr>
          </a:p>
          <a:p>
            <a:pPr lvl="0" algn="ctr" defTabSz="457200">
              <a:lnSpc>
                <a:spcPct val="100000"/>
              </a:lnSpc>
              <a:spcBef>
                <a:spcPts val="0"/>
              </a:spcBef>
            </a:pPr>
            <a:r>
              <a:rPr lang="en-US" sz="1600" i="1" dirty="0">
                <a:solidFill>
                  <a:schemeClr val="tx1"/>
                </a:solidFill>
              </a:rPr>
              <a:t>Medical Book: VITAMIN C, INFECTIOUS DISEASES, AND TOXINS – by Dr. Thomas Levy</a:t>
            </a:r>
          </a:p>
          <a:p>
            <a:pPr algn="ctr"/>
            <a:endParaRPr lang="en-US" sz="1600" dirty="0" smtClean="0">
              <a:solidFill>
                <a:schemeClr val="tx1"/>
              </a:solidFill>
            </a:endParaRPr>
          </a:p>
          <a:p>
            <a:pPr algn="ctr"/>
            <a:r>
              <a:rPr lang="en-US" sz="1600" dirty="0" smtClean="0">
                <a:solidFill>
                  <a:schemeClr val="accent1">
                    <a:lumMod val="60000"/>
                    <a:lumOff val="40000"/>
                  </a:schemeClr>
                </a:solidFill>
              </a:rPr>
              <a:t>Dr. Levy's website is: </a:t>
            </a:r>
            <a:r>
              <a:rPr lang="en-US" sz="1600" i="1" dirty="0" smtClean="0">
                <a:solidFill>
                  <a:schemeClr val="accent1">
                    <a:lumMod val="60000"/>
                    <a:lumOff val="40000"/>
                  </a:schemeClr>
                </a:solidFill>
              </a:rPr>
              <a:t>www.peakenergy.com</a:t>
            </a:r>
            <a:endParaRPr lang="en-US" sz="1600" b="1" i="1" dirty="0" smtClean="0">
              <a:solidFill>
                <a:schemeClr val="accent1">
                  <a:lumMod val="60000"/>
                  <a:lumOff val="40000"/>
                </a:schemeClr>
              </a:solidFill>
            </a:endParaRPr>
          </a:p>
          <a:p>
            <a:endParaRPr lang="en-US" sz="2000" dirty="0" smtClean="0">
              <a:solidFill>
                <a:schemeClr val="tx1"/>
              </a:solidFill>
            </a:endParaRPr>
          </a:p>
          <a:p>
            <a:endParaRPr lang="en-US" sz="2400" dirty="0" smtClean="0">
              <a:solidFill>
                <a:schemeClr val="tx1"/>
              </a:solidFill>
            </a:endParaRPr>
          </a:p>
          <a:p>
            <a:r>
              <a:rPr lang="en-US" sz="1900" dirty="0" smtClean="0">
                <a:solidFill>
                  <a:schemeClr val="tx1"/>
                </a:solidFill>
              </a:rPr>
              <a:t>N.B. If </a:t>
            </a:r>
            <a:r>
              <a:rPr lang="en-US" sz="1900" dirty="0">
                <a:solidFill>
                  <a:schemeClr val="tx1"/>
                </a:solidFill>
              </a:rPr>
              <a:t>you </a:t>
            </a:r>
            <a:r>
              <a:rPr lang="en-US" sz="1900" dirty="0" smtClean="0">
                <a:solidFill>
                  <a:schemeClr val="tx1"/>
                </a:solidFill>
              </a:rPr>
              <a:t>wish to follow a mega-dose </a:t>
            </a:r>
            <a:r>
              <a:rPr lang="en-US" sz="1900" dirty="0">
                <a:solidFill>
                  <a:schemeClr val="tx1"/>
                </a:solidFill>
              </a:rPr>
              <a:t>vitamin </a:t>
            </a:r>
            <a:r>
              <a:rPr lang="en-US" sz="1900" dirty="0" smtClean="0">
                <a:solidFill>
                  <a:schemeClr val="tx1"/>
                </a:solidFill>
              </a:rPr>
              <a:t>C regimen, it would be preferable to take it in bio-natural </a:t>
            </a:r>
            <a:r>
              <a:rPr lang="en-US" sz="1900" dirty="0">
                <a:solidFill>
                  <a:schemeClr val="tx1"/>
                </a:solidFill>
              </a:rPr>
              <a:t>form of </a:t>
            </a:r>
            <a:r>
              <a:rPr lang="en-US" sz="1900" dirty="0" smtClean="0">
                <a:solidFill>
                  <a:schemeClr val="tx1"/>
                </a:solidFill>
              </a:rPr>
              <a:t>fruits, such as, </a:t>
            </a:r>
            <a:r>
              <a:rPr lang="en-US" sz="1900" i="1" dirty="0" err="1" smtClean="0">
                <a:solidFill>
                  <a:schemeClr val="accent1">
                    <a:lumMod val="60000"/>
                    <a:lumOff val="40000"/>
                  </a:schemeClr>
                </a:solidFill>
              </a:rPr>
              <a:t>Acerola</a:t>
            </a:r>
            <a:r>
              <a:rPr lang="en-US" sz="1900" i="1" dirty="0" smtClean="0">
                <a:solidFill>
                  <a:schemeClr val="accent1">
                    <a:lumMod val="60000"/>
                    <a:lumOff val="40000"/>
                  </a:schemeClr>
                </a:solidFill>
              </a:rPr>
              <a:t> Cherry, </a:t>
            </a:r>
            <a:r>
              <a:rPr lang="en-US" sz="1900" i="1" dirty="0" err="1" smtClean="0">
                <a:solidFill>
                  <a:schemeClr val="accent1">
                    <a:lumMod val="60000"/>
                    <a:lumOff val="40000"/>
                  </a:schemeClr>
                </a:solidFill>
              </a:rPr>
              <a:t>Camu</a:t>
            </a:r>
            <a:r>
              <a:rPr lang="en-US" sz="1900" i="1" dirty="0" smtClean="0">
                <a:solidFill>
                  <a:schemeClr val="accent1">
                    <a:lumMod val="60000"/>
                    <a:lumOff val="40000"/>
                  </a:schemeClr>
                </a:solidFill>
              </a:rPr>
              <a:t> </a:t>
            </a:r>
            <a:r>
              <a:rPr lang="en-US" sz="1900" i="1" dirty="0" err="1" smtClean="0">
                <a:solidFill>
                  <a:schemeClr val="accent1">
                    <a:lumMod val="60000"/>
                    <a:lumOff val="40000"/>
                  </a:schemeClr>
                </a:solidFill>
              </a:rPr>
              <a:t>Camu</a:t>
            </a:r>
            <a:r>
              <a:rPr lang="en-US" sz="1900" i="1" dirty="0" smtClean="0">
                <a:solidFill>
                  <a:schemeClr val="accent1">
                    <a:lumMod val="60000"/>
                    <a:lumOff val="40000"/>
                  </a:schemeClr>
                </a:solidFill>
              </a:rPr>
              <a:t> Berry, </a:t>
            </a:r>
            <a:r>
              <a:rPr lang="en-US" sz="1900" i="1" dirty="0" err="1" smtClean="0">
                <a:solidFill>
                  <a:schemeClr val="accent1">
                    <a:lumMod val="60000"/>
                    <a:lumOff val="40000"/>
                  </a:schemeClr>
                </a:solidFill>
              </a:rPr>
              <a:t>Kakadu</a:t>
            </a:r>
            <a:r>
              <a:rPr lang="en-US" sz="1900" i="1" dirty="0" smtClean="0">
                <a:solidFill>
                  <a:schemeClr val="accent1">
                    <a:lumMod val="60000"/>
                    <a:lumOff val="40000"/>
                  </a:schemeClr>
                </a:solidFill>
              </a:rPr>
              <a:t> Plum, Indian Gooseberry, Rose Hips, </a:t>
            </a:r>
            <a:r>
              <a:rPr lang="en-US" sz="1900" i="1" dirty="0">
                <a:solidFill>
                  <a:schemeClr val="accent1">
                    <a:lumMod val="60000"/>
                    <a:lumOff val="40000"/>
                  </a:schemeClr>
                </a:solidFill>
              </a:rPr>
              <a:t>Yellow </a:t>
            </a:r>
            <a:r>
              <a:rPr lang="en-US" sz="1900" i="1" dirty="0" err="1" smtClean="0">
                <a:solidFill>
                  <a:schemeClr val="accent1">
                    <a:lumMod val="60000"/>
                    <a:lumOff val="40000"/>
                  </a:schemeClr>
                </a:solidFill>
              </a:rPr>
              <a:t>Jaboticaba</a:t>
            </a:r>
            <a:r>
              <a:rPr lang="en-US" sz="1900" i="1" dirty="0">
                <a:solidFill>
                  <a:schemeClr val="accent1">
                    <a:lumMod val="60000"/>
                    <a:lumOff val="40000"/>
                  </a:schemeClr>
                </a:solidFill>
              </a:rPr>
              <a:t> </a:t>
            </a:r>
            <a:r>
              <a:rPr lang="en-US" sz="1900" i="1" dirty="0" smtClean="0">
                <a:solidFill>
                  <a:schemeClr val="accent1">
                    <a:lumMod val="60000"/>
                    <a:lumOff val="40000"/>
                  </a:schemeClr>
                </a:solidFill>
              </a:rPr>
              <a:t>etc</a:t>
            </a:r>
            <a:r>
              <a:rPr lang="en-US" sz="1900" dirty="0" smtClean="0">
                <a:solidFill>
                  <a:schemeClr val="tx1"/>
                </a:solidFill>
              </a:rPr>
              <a:t>.  </a:t>
            </a:r>
          </a:p>
          <a:p>
            <a:endParaRPr lang="en-US" sz="1900" dirty="0">
              <a:solidFill>
                <a:schemeClr val="tx1"/>
              </a:solidFill>
            </a:endParaRPr>
          </a:p>
          <a:p>
            <a:r>
              <a:rPr lang="en-US" sz="1900" dirty="0" smtClean="0">
                <a:solidFill>
                  <a:schemeClr val="tx1"/>
                </a:solidFill>
              </a:rPr>
              <a:t>Alternatively, there is the option for IV medical treatments, or at-home supplements … (ideally, in nature’s form of “</a:t>
            </a:r>
            <a:r>
              <a:rPr lang="en-US" sz="1900" i="1" dirty="0" smtClean="0">
                <a:solidFill>
                  <a:srgbClr val="FFFF00"/>
                </a:solidFill>
              </a:rPr>
              <a:t>L-ascorbic acid” </a:t>
            </a:r>
            <a:r>
              <a:rPr lang="en-US" sz="1900" dirty="0">
                <a:solidFill>
                  <a:schemeClr val="tx1"/>
                </a:solidFill>
              </a:rPr>
              <a:t>(C6H8O6</a:t>
            </a:r>
            <a:r>
              <a:rPr lang="en-US" sz="1900" dirty="0" smtClean="0">
                <a:solidFill>
                  <a:schemeClr val="tx1"/>
                </a:solidFill>
              </a:rPr>
              <a:t>), or </a:t>
            </a:r>
            <a:r>
              <a:rPr lang="en-US" sz="1900" i="1" dirty="0" smtClean="0">
                <a:solidFill>
                  <a:srgbClr val="FFFF00"/>
                </a:solidFill>
              </a:rPr>
              <a:t>“sodium </a:t>
            </a:r>
            <a:r>
              <a:rPr lang="en-US" sz="1900" i="1" dirty="0" err="1" smtClean="0">
                <a:solidFill>
                  <a:srgbClr val="FFFF00"/>
                </a:solidFill>
              </a:rPr>
              <a:t>ascorbate</a:t>
            </a:r>
            <a:r>
              <a:rPr lang="en-US" sz="1900" i="1" dirty="0" smtClean="0">
                <a:solidFill>
                  <a:srgbClr val="FFFF00"/>
                </a:solidFill>
              </a:rPr>
              <a:t>” </a:t>
            </a:r>
            <a:r>
              <a:rPr lang="en-US" sz="1900" dirty="0" smtClean="0">
                <a:solidFill>
                  <a:schemeClr val="tx1"/>
                </a:solidFill>
              </a:rPr>
              <a:t>– as opposed to the more acidic form of </a:t>
            </a:r>
            <a:r>
              <a:rPr lang="en-US" sz="1900" i="1" dirty="0" smtClean="0">
                <a:solidFill>
                  <a:srgbClr val="FFFF00"/>
                </a:solidFill>
              </a:rPr>
              <a:t>“ascorbic acid”</a:t>
            </a:r>
            <a:r>
              <a:rPr lang="en-US" sz="1900" dirty="0" smtClean="0">
                <a:solidFill>
                  <a:schemeClr val="tx1"/>
                </a:solidFill>
              </a:rPr>
              <a:t>).</a:t>
            </a: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739229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International Life Sciences Institute (ILSI) – EU Study</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1600" dirty="0" smtClean="0">
                <a:solidFill>
                  <a:schemeClr val="tx1"/>
                </a:solidFill>
              </a:rPr>
              <a:t>A </a:t>
            </a:r>
            <a:r>
              <a:rPr lang="en-US" sz="1600" dirty="0">
                <a:solidFill>
                  <a:schemeClr val="tx1"/>
                </a:solidFill>
              </a:rPr>
              <a:t>group of researchers from the </a:t>
            </a:r>
            <a:r>
              <a:rPr lang="en-US" sz="1600" i="1" dirty="0">
                <a:solidFill>
                  <a:schemeClr val="accent1">
                    <a:lumMod val="60000"/>
                    <a:lumOff val="40000"/>
                  </a:schemeClr>
                </a:solidFill>
              </a:rPr>
              <a:t>International Life Sciences Institute (ILSI Europe) </a:t>
            </a:r>
            <a:r>
              <a:rPr lang="en-US" sz="1600" dirty="0">
                <a:solidFill>
                  <a:schemeClr val="tx1"/>
                </a:solidFill>
              </a:rPr>
              <a:t>has evaluated the low intake of 17 micronutrients in eight European countries: Belgium, Denmark, France, Germany, the Netherlands, Poland, the United Kingdom and Spain.</a:t>
            </a:r>
          </a:p>
          <a:p>
            <a:endParaRPr lang="en-US" sz="1600" dirty="0"/>
          </a:p>
          <a:p>
            <a:r>
              <a:rPr lang="en-US" sz="1600" i="1" dirty="0">
                <a:solidFill>
                  <a:schemeClr val="accent1">
                    <a:lumMod val="60000"/>
                    <a:lumOff val="40000"/>
                  </a:schemeClr>
                </a:solidFill>
              </a:rPr>
              <a:t>"Better understanding the scope of micronutrient adequacy across Europe is a significant challenge," </a:t>
            </a:r>
            <a:r>
              <a:rPr lang="en-US" sz="1600" dirty="0">
                <a:solidFill>
                  <a:schemeClr val="tx1"/>
                </a:solidFill>
              </a:rPr>
              <a:t>explain the authors of the study, which was published this year in the British Journal of Nutrition.</a:t>
            </a:r>
          </a:p>
          <a:p>
            <a:endParaRPr lang="en-US" sz="1600" dirty="0">
              <a:solidFill>
                <a:schemeClr val="tx1"/>
              </a:solidFill>
            </a:endParaRPr>
          </a:p>
          <a:p>
            <a:r>
              <a:rPr lang="en-US" sz="1600" dirty="0">
                <a:solidFill>
                  <a:schemeClr val="tx1"/>
                </a:solidFill>
              </a:rPr>
              <a:t>The experts believe that, despite the fact that current European policies on nutrition focus fundamentally on tackling problems to do with excessive consumption, not much is known across the continent about the optimal intake of micronutrients. According to the authors, despite its limited data, this study provides </a:t>
            </a:r>
            <a:r>
              <a:rPr lang="en-US" sz="1600" i="1" dirty="0">
                <a:solidFill>
                  <a:schemeClr val="accent1">
                    <a:lumMod val="60000"/>
                    <a:lumOff val="40000"/>
                  </a:schemeClr>
                </a:solidFill>
              </a:rPr>
              <a:t>"valuable information on micronutrient intake in Europe and the likelihood of its inadequacy country by country</a:t>
            </a:r>
            <a:r>
              <a:rPr lang="en-US" sz="1600" i="1" dirty="0" smtClean="0">
                <a:solidFill>
                  <a:schemeClr val="accent1">
                    <a:lumMod val="60000"/>
                    <a:lumOff val="40000"/>
                  </a:schemeClr>
                </a:solidFill>
              </a:rPr>
              <a:t>.“</a:t>
            </a:r>
          </a:p>
          <a:p>
            <a:endParaRPr lang="en-US" sz="1600" dirty="0">
              <a:solidFill>
                <a:schemeClr val="tx1"/>
              </a:solidFill>
            </a:endParaRPr>
          </a:p>
          <a:p>
            <a:r>
              <a:rPr lang="en-US" sz="1600" dirty="0">
                <a:solidFill>
                  <a:schemeClr val="tx1"/>
                </a:solidFill>
              </a:rPr>
              <a:t>The study </a:t>
            </a:r>
            <a:r>
              <a:rPr lang="en-US" sz="1600" dirty="0" err="1">
                <a:solidFill>
                  <a:schemeClr val="tx1"/>
                </a:solidFill>
              </a:rPr>
              <a:t>analysed</a:t>
            </a:r>
            <a:r>
              <a:rPr lang="en-US" sz="1600" dirty="0">
                <a:solidFill>
                  <a:schemeClr val="tx1"/>
                </a:solidFill>
              </a:rPr>
              <a:t> the intake of 17 basic micronutrients in people's diets across </a:t>
            </a:r>
            <a:r>
              <a:rPr lang="en-US" sz="1600" dirty="0" smtClean="0">
                <a:solidFill>
                  <a:schemeClr val="tx1"/>
                </a:solidFill>
              </a:rPr>
              <a:t>these eight </a:t>
            </a:r>
            <a:r>
              <a:rPr lang="en-US" sz="1600" dirty="0">
                <a:solidFill>
                  <a:schemeClr val="tx1"/>
                </a:solidFill>
              </a:rPr>
              <a:t>European countries. The results reveal that, although </a:t>
            </a:r>
            <a:r>
              <a:rPr lang="en-US" sz="1600" dirty="0">
                <a:solidFill>
                  <a:srgbClr val="FFFF00"/>
                </a:solidFill>
              </a:rPr>
              <a:t>vitamin D</a:t>
            </a:r>
            <a:r>
              <a:rPr lang="en-US" sz="1600" dirty="0">
                <a:solidFill>
                  <a:schemeClr val="tx1"/>
                </a:solidFill>
              </a:rPr>
              <a:t> is the most extreme case, European citizens - across all age and sex ranges - do not consume sufficient </a:t>
            </a:r>
            <a:r>
              <a:rPr lang="en-US" sz="1600" dirty="0">
                <a:solidFill>
                  <a:srgbClr val="FFFF00"/>
                </a:solidFill>
              </a:rPr>
              <a:t>iron, calcium, zinc, vitamin B1 (thiamine), vitamin B2 (riboflavin), vitamin B6</a:t>
            </a:r>
            <a:r>
              <a:rPr lang="en-US" sz="1600" dirty="0">
                <a:solidFill>
                  <a:schemeClr val="tx1"/>
                </a:solidFill>
              </a:rPr>
              <a:t> and </a:t>
            </a:r>
            <a:r>
              <a:rPr lang="en-US" sz="1600" dirty="0">
                <a:solidFill>
                  <a:srgbClr val="FFFF00"/>
                </a:solidFill>
              </a:rPr>
              <a:t>folic acid</a:t>
            </a:r>
            <a:r>
              <a:rPr lang="en-US" sz="1600" dirty="0" smtClean="0">
                <a:solidFill>
                  <a:schemeClr val="tx1"/>
                </a:solidFill>
              </a:rPr>
              <a:t>.</a:t>
            </a:r>
            <a:endParaRPr lang="en-US" sz="1600" dirty="0">
              <a:solidFill>
                <a:schemeClr val="tx1"/>
              </a:solidFill>
            </a:endParaRPr>
          </a:p>
          <a:p>
            <a:endParaRPr lang="en-US" sz="1600" dirty="0">
              <a:solidFill>
                <a:schemeClr val="tx1"/>
              </a:solidFill>
            </a:endParaRPr>
          </a:p>
          <a:p>
            <a:r>
              <a:rPr lang="en-US" sz="1600" i="1" dirty="0">
                <a:solidFill>
                  <a:schemeClr val="tx1"/>
                </a:solidFill>
              </a:rPr>
              <a:t>"In the case of vitamins, low levels of consumption in all age and sex groups do not pose a risk except in the case of vitamin D," </a:t>
            </a:r>
            <a:r>
              <a:rPr lang="en-US" sz="1600" dirty="0">
                <a:solidFill>
                  <a:schemeClr val="tx1"/>
                </a:solidFill>
              </a:rPr>
              <a:t>the experts continue. However, </a:t>
            </a:r>
            <a:r>
              <a:rPr lang="en-US" sz="1600" dirty="0">
                <a:solidFill>
                  <a:srgbClr val="FFFF00"/>
                </a:solidFill>
              </a:rPr>
              <a:t>for minerals, the risk of inadequate intake is larger </a:t>
            </a:r>
            <a:r>
              <a:rPr lang="en-US" sz="1600" dirty="0">
                <a:solidFill>
                  <a:schemeClr val="tx1"/>
                </a:solidFill>
              </a:rPr>
              <a:t>in certain groups depending on age.</a:t>
            </a:r>
          </a:p>
          <a:p>
            <a:endParaRPr lang="en-US" sz="1600" dirty="0">
              <a:solidFill>
                <a:schemeClr val="tx1"/>
              </a:solidFill>
            </a:endParaRPr>
          </a:p>
          <a:p>
            <a:r>
              <a:rPr lang="en-US" sz="1600" i="1" dirty="0">
                <a:solidFill>
                  <a:schemeClr val="tx1"/>
                </a:solidFill>
              </a:rPr>
              <a:t>"To our knowledge, this is the first time micronutrient consumption has been evaluated across several countries. Thus, it provides a better vision of micronutrient inadequacy in Europe and is a valuable resource for assessing the state of populations," </a:t>
            </a:r>
            <a:r>
              <a:rPr lang="en-US" sz="1600" dirty="0">
                <a:solidFill>
                  <a:schemeClr val="tx1"/>
                </a:solidFill>
              </a:rPr>
              <a:t>they conclude</a:t>
            </a:r>
            <a:r>
              <a:rPr lang="en-US" sz="1600" dirty="0" smtClean="0">
                <a:solidFill>
                  <a:schemeClr val="tx1"/>
                </a:solidFill>
              </a:rPr>
              <a:t>.</a:t>
            </a:r>
          </a:p>
          <a:p>
            <a:endParaRPr lang="en-US" sz="1600" dirty="0">
              <a:solidFill>
                <a:schemeClr val="tx1"/>
              </a:solidFill>
            </a:endParaRPr>
          </a:p>
          <a:p>
            <a:pPr>
              <a:spcBef>
                <a:spcPts val="1200"/>
              </a:spcBef>
            </a:pPr>
            <a:r>
              <a:rPr lang="en-US" sz="1500" i="1" dirty="0">
                <a:solidFill>
                  <a:schemeClr val="accent1">
                    <a:lumMod val="60000"/>
                    <a:lumOff val="40000"/>
                  </a:schemeClr>
                </a:solidFill>
              </a:rPr>
              <a:t>For more information: </a:t>
            </a:r>
            <a:r>
              <a:rPr lang="en-US" sz="1500" i="1" dirty="0" err="1">
                <a:solidFill>
                  <a:schemeClr val="accent1">
                    <a:lumMod val="60000"/>
                    <a:lumOff val="40000"/>
                  </a:schemeClr>
                </a:solidFill>
              </a:rPr>
              <a:t>Mensink</a:t>
            </a:r>
            <a:r>
              <a:rPr lang="en-US" sz="1500" i="1" dirty="0">
                <a:solidFill>
                  <a:schemeClr val="accent1">
                    <a:lumMod val="60000"/>
                    <a:lumOff val="40000"/>
                  </a:schemeClr>
                </a:solidFill>
              </a:rPr>
              <a:t> G.B.M. et al. Mapping low intake of micronutrients across Europe, British Journal of Nutrition 2013; 14:1-19</a:t>
            </a:r>
            <a:r>
              <a:rPr lang="en-US" sz="1500" i="1" dirty="0" smtClean="0">
                <a:solidFill>
                  <a:schemeClr val="accent1">
                    <a:lumMod val="60000"/>
                    <a:lumOff val="40000"/>
                  </a:schemeClr>
                </a:solidFill>
              </a:rPr>
              <a:t>.</a:t>
            </a:r>
            <a:endParaRPr lang="en-US" sz="1500" i="1" dirty="0">
              <a:solidFill>
                <a:schemeClr val="accent1">
                  <a:lumMod val="60000"/>
                  <a:lumOff val="40000"/>
                </a:schemeClr>
              </a:solidFill>
            </a:endParaRPr>
          </a:p>
        </p:txBody>
      </p:sp>
      <p:sp>
        <p:nvSpPr>
          <p:cNvPr id="10"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7648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Does Vitamin C Cause Kidney Stones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2400" b="1" dirty="0" smtClean="0">
              <a:solidFill>
                <a:schemeClr val="tx1"/>
              </a:solidFill>
            </a:endParaRPr>
          </a:p>
          <a:p>
            <a:r>
              <a:rPr lang="en-US" sz="2000" dirty="0" smtClean="0">
                <a:solidFill>
                  <a:schemeClr val="tx1"/>
                </a:solidFill>
              </a:rPr>
              <a:t>Does vitamin C cause </a:t>
            </a:r>
            <a:r>
              <a:rPr lang="en-US" sz="2000" dirty="0" smtClean="0">
                <a:solidFill>
                  <a:srgbClr val="FFFF00"/>
                </a:solidFill>
              </a:rPr>
              <a:t>kidney </a:t>
            </a:r>
            <a:r>
              <a:rPr lang="en-US" sz="2000" dirty="0">
                <a:solidFill>
                  <a:srgbClr val="FFFF00"/>
                </a:solidFill>
              </a:rPr>
              <a:t>s</a:t>
            </a:r>
            <a:r>
              <a:rPr lang="en-US" sz="2000" dirty="0" smtClean="0">
                <a:solidFill>
                  <a:srgbClr val="FFFF00"/>
                </a:solidFill>
              </a:rPr>
              <a:t>tones </a:t>
            </a:r>
            <a:r>
              <a:rPr lang="en-US" sz="2000" dirty="0">
                <a:solidFill>
                  <a:schemeClr val="tx1"/>
                </a:solidFill>
              </a:rPr>
              <a:t>… the answer is "NO!"</a:t>
            </a:r>
          </a:p>
          <a:p>
            <a:r>
              <a:rPr lang="en-US" sz="2000" dirty="0">
                <a:solidFill>
                  <a:schemeClr val="tx1"/>
                </a:solidFill>
              </a:rPr>
              <a:t/>
            </a:r>
            <a:br>
              <a:rPr lang="en-US" sz="2000" dirty="0">
                <a:solidFill>
                  <a:schemeClr val="tx1"/>
                </a:solidFill>
              </a:rPr>
            </a:br>
            <a:r>
              <a:rPr lang="en-US" sz="2000" dirty="0">
                <a:solidFill>
                  <a:schemeClr val="tx1"/>
                </a:solidFill>
              </a:rPr>
              <a:t>Vitamin C does NOT cause the formation of kidney stones. That's one of those </a:t>
            </a:r>
            <a:r>
              <a:rPr lang="en-US" sz="2000" dirty="0" smtClean="0">
                <a:solidFill>
                  <a:schemeClr val="tx1"/>
                </a:solidFill>
              </a:rPr>
              <a:t>misinformation campaigns that </a:t>
            </a:r>
            <a:r>
              <a:rPr lang="en-US" sz="2000" dirty="0">
                <a:solidFill>
                  <a:schemeClr val="tx1"/>
                </a:solidFill>
              </a:rPr>
              <a:t>has been floated by the </a:t>
            </a:r>
            <a:r>
              <a:rPr lang="en-US" sz="2000" dirty="0" smtClean="0">
                <a:solidFill>
                  <a:schemeClr val="tx1"/>
                </a:solidFill>
              </a:rPr>
              <a:t>pharmaceutical </a:t>
            </a:r>
            <a:r>
              <a:rPr lang="en-US" sz="2000" dirty="0">
                <a:solidFill>
                  <a:schemeClr val="tx1"/>
                </a:solidFill>
              </a:rPr>
              <a:t>industry and the allopathic medical </a:t>
            </a:r>
            <a:r>
              <a:rPr lang="en-US" sz="2000" dirty="0" smtClean="0">
                <a:solidFill>
                  <a:schemeClr val="tx1"/>
                </a:solidFill>
              </a:rPr>
              <a:t>community.</a:t>
            </a:r>
          </a:p>
          <a:p>
            <a:endParaRPr lang="en-US" sz="1600" dirty="0" smtClean="0">
              <a:solidFill>
                <a:schemeClr val="tx1"/>
              </a:solidFill>
            </a:endParaRPr>
          </a:p>
          <a:p>
            <a:r>
              <a:rPr lang="en-US" sz="1600" dirty="0" smtClean="0">
                <a:solidFill>
                  <a:schemeClr val="tx1"/>
                </a:solidFill>
              </a:rPr>
              <a:t> </a:t>
            </a:r>
          </a:p>
          <a:p>
            <a:r>
              <a:rPr lang="en-US" sz="1600" dirty="0" smtClean="0">
                <a:solidFill>
                  <a:schemeClr val="tx1"/>
                </a:solidFill>
              </a:rPr>
              <a:t>Doctor </a:t>
            </a:r>
            <a:r>
              <a:rPr lang="en-US" sz="1600" dirty="0">
                <a:solidFill>
                  <a:schemeClr val="tx1"/>
                </a:solidFill>
              </a:rPr>
              <a:t>Levy discusses </a:t>
            </a:r>
            <a:r>
              <a:rPr lang="en-US" sz="1600" dirty="0" smtClean="0">
                <a:solidFill>
                  <a:schemeClr val="tx1"/>
                </a:solidFill>
              </a:rPr>
              <a:t>this on </a:t>
            </a:r>
            <a:r>
              <a:rPr lang="en-US" sz="1600" dirty="0">
                <a:solidFill>
                  <a:schemeClr val="tx1"/>
                </a:solidFill>
              </a:rPr>
              <a:t>pp. 385-390 of his </a:t>
            </a:r>
            <a:r>
              <a:rPr lang="en-US" sz="1600" dirty="0" smtClean="0">
                <a:solidFill>
                  <a:schemeClr val="tx1"/>
                </a:solidFill>
              </a:rPr>
              <a:t>book</a:t>
            </a:r>
            <a:r>
              <a:rPr lang="en-US" sz="1600" i="1" dirty="0" smtClean="0">
                <a:solidFill>
                  <a:schemeClr val="tx1"/>
                </a:solidFill>
              </a:rPr>
              <a:t>: </a:t>
            </a:r>
            <a:r>
              <a:rPr lang="en-US" sz="1600" i="1" dirty="0">
                <a:solidFill>
                  <a:schemeClr val="tx1"/>
                </a:solidFill>
              </a:rPr>
              <a:t>VITAMIN C, INFECTIOUS DISEASES, AND TOXINS – by Dr. Thomas Levy</a:t>
            </a:r>
          </a:p>
          <a:p>
            <a:pPr algn="ctr"/>
            <a:endParaRPr lang="en-US" sz="1600" dirty="0">
              <a:solidFill>
                <a:schemeClr val="tx1"/>
              </a:solidFill>
            </a:endParaRPr>
          </a:p>
          <a:p>
            <a:pPr algn="ctr"/>
            <a:r>
              <a:rPr lang="en-US" sz="1600" dirty="0">
                <a:solidFill>
                  <a:schemeClr val="accent1">
                    <a:lumMod val="60000"/>
                    <a:lumOff val="40000"/>
                  </a:schemeClr>
                </a:solidFill>
              </a:rPr>
              <a:t>Dr. Levy's website is: </a:t>
            </a:r>
            <a:r>
              <a:rPr lang="en-US" sz="1600" i="1" dirty="0">
                <a:solidFill>
                  <a:schemeClr val="accent1">
                    <a:lumMod val="60000"/>
                    <a:lumOff val="40000"/>
                  </a:schemeClr>
                </a:solidFill>
              </a:rPr>
              <a:t>www.peakenergy.com</a:t>
            </a:r>
            <a:endParaRPr lang="en-US" sz="1600" b="1" i="1" dirty="0">
              <a:solidFill>
                <a:schemeClr val="accent1">
                  <a:lumMod val="60000"/>
                  <a:lumOff val="40000"/>
                </a:schemeClr>
              </a:solidFill>
            </a:endParaRPr>
          </a:p>
          <a:p>
            <a:pPr algn="ctr"/>
            <a:endParaRPr lang="en-US" sz="1600" b="1" i="1" dirty="0">
              <a:solidFill>
                <a:schemeClr val="tx1"/>
              </a:solidFill>
            </a:endParaRPr>
          </a:p>
          <a:p>
            <a:pPr algn="ctr"/>
            <a:r>
              <a:rPr lang="en-US" sz="1600" i="1" dirty="0">
                <a:solidFill>
                  <a:schemeClr val="accent1">
                    <a:lumMod val="60000"/>
                    <a:lumOff val="40000"/>
                  </a:schemeClr>
                </a:solidFill>
              </a:rPr>
              <a:t>Source: </a:t>
            </a:r>
            <a:r>
              <a:rPr lang="en-US" sz="1600" i="1" dirty="0" smtClean="0">
                <a:solidFill>
                  <a:schemeClr val="accent1">
                    <a:lumMod val="60000"/>
                    <a:lumOff val="40000"/>
                  </a:schemeClr>
                </a:solidFill>
              </a:rPr>
              <a:t>www.owen.curezone.com/nutrition/benefitsofc.html</a:t>
            </a:r>
            <a:endParaRPr lang="en-US" sz="1600" dirty="0" smtClean="0">
              <a:solidFill>
                <a:schemeClr val="tx1"/>
              </a:solidFill>
            </a:endParaRPr>
          </a:p>
          <a:p>
            <a:r>
              <a:rPr lang="en-US" sz="1400" b="1" i="1" dirty="0" smtClean="0">
                <a:solidFill>
                  <a:schemeClr val="tx1"/>
                </a:solidFill>
              </a:rPr>
              <a:t> </a:t>
            </a:r>
            <a:endParaRPr lang="en-US" sz="1400" b="1" i="1" dirty="0">
              <a:solidFill>
                <a:schemeClr val="tx1"/>
              </a:solidFill>
            </a:endParaRPr>
          </a:p>
          <a:p>
            <a:endParaRPr lang="en-US" sz="1400" b="1" i="1" dirty="0" smtClean="0">
              <a:solidFill>
                <a:schemeClr val="tx1"/>
              </a:solidFill>
            </a:endParaRPr>
          </a:p>
          <a:p>
            <a:endParaRPr lang="en-US" sz="1400" b="1" i="1" dirty="0">
              <a:solidFill>
                <a:schemeClr val="tx1"/>
              </a:solidFill>
            </a:endParaRPr>
          </a:p>
          <a:p>
            <a:r>
              <a:rPr lang="en-US" sz="2000" dirty="0" smtClean="0">
                <a:solidFill>
                  <a:schemeClr val="tx1"/>
                </a:solidFill>
              </a:rPr>
              <a:t>Further information on the “real” causes of </a:t>
            </a:r>
            <a:r>
              <a:rPr lang="en-US" sz="2000" dirty="0" smtClean="0">
                <a:solidFill>
                  <a:srgbClr val="FFFF00"/>
                </a:solidFill>
              </a:rPr>
              <a:t>kidney stones </a:t>
            </a:r>
            <a:r>
              <a:rPr lang="en-US" sz="2000" dirty="0" smtClean="0">
                <a:solidFill>
                  <a:schemeClr val="tx1"/>
                </a:solidFill>
              </a:rPr>
              <a:t>(nutritional deficiencies) can be found here:</a:t>
            </a:r>
          </a:p>
          <a:p>
            <a:pPr algn="ctr"/>
            <a:endParaRPr lang="en-US" sz="1600" b="1" dirty="0">
              <a:solidFill>
                <a:schemeClr val="accent1">
                  <a:lumMod val="60000"/>
                  <a:lumOff val="40000"/>
                </a:schemeClr>
              </a:solidFill>
            </a:endParaRPr>
          </a:p>
          <a:p>
            <a:pPr algn="ctr"/>
            <a:r>
              <a:rPr lang="en-US" sz="1600" dirty="0">
                <a:solidFill>
                  <a:schemeClr val="accent1">
                    <a:lumMod val="60000"/>
                    <a:lumOff val="40000"/>
                  </a:schemeClr>
                </a:solidFill>
              </a:rPr>
              <a:t>http://</a:t>
            </a:r>
            <a:r>
              <a:rPr lang="en-US" sz="1600" dirty="0" smtClean="0">
                <a:solidFill>
                  <a:schemeClr val="accent1">
                    <a:lumMod val="60000"/>
                    <a:lumOff val="40000"/>
                  </a:schemeClr>
                </a:solidFill>
              </a:rPr>
              <a:t>orthomolecular.org/resources/omns/v09n05.shtml</a:t>
            </a:r>
          </a:p>
          <a:p>
            <a:pPr algn="ctr"/>
            <a:endParaRPr lang="en-US" sz="1600" dirty="0">
              <a:solidFill>
                <a:schemeClr val="accent1">
                  <a:lumMod val="60000"/>
                  <a:lumOff val="40000"/>
                </a:schemeClr>
              </a:solidFill>
            </a:endParaRPr>
          </a:p>
          <a:p>
            <a:pPr algn="ctr"/>
            <a:r>
              <a:rPr lang="en-US" sz="1600" dirty="0">
                <a:solidFill>
                  <a:schemeClr val="accent1">
                    <a:lumMod val="60000"/>
                    <a:lumOff val="40000"/>
                  </a:schemeClr>
                </a:solidFill>
              </a:rPr>
              <a:t>http://www.drwhitaker.com/magnesium-for-kidney-stones/</a:t>
            </a:r>
            <a:endParaRPr lang="en-US" sz="1600" dirty="0" smtClean="0">
              <a:solidFill>
                <a:schemeClr val="accent1">
                  <a:lumMod val="60000"/>
                  <a:lumOff val="40000"/>
                </a:schemeClr>
              </a:solidFill>
            </a:endParaRPr>
          </a:p>
          <a:p>
            <a:pPr lvl="0" algn="ctr" defTabSz="457200">
              <a:lnSpc>
                <a:spcPct val="100000"/>
              </a:lnSpc>
              <a:spcBef>
                <a:spcPts val="0"/>
              </a:spcBef>
            </a:pPr>
            <a:endParaRPr lang="en-US" sz="2000" b="1" i="1" dirty="0" smtClean="0">
              <a:solidFill>
                <a:srgbClr val="FFFF00"/>
              </a:solidFill>
            </a:endParaRPr>
          </a:p>
          <a:p>
            <a:pPr lvl="0" algn="ctr" defTabSz="457200">
              <a:lnSpc>
                <a:spcPct val="100000"/>
              </a:lnSpc>
              <a:spcBef>
                <a:spcPts val="0"/>
              </a:spcBef>
            </a:pP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447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Mega-Dose Vitamin C Fruits – TMF Florida</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389669"/>
            <a:ext cx="11388437" cy="68851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If </a:t>
            </a:r>
            <a:r>
              <a:rPr lang="en-US" sz="2000" dirty="0">
                <a:solidFill>
                  <a:schemeClr val="tx1"/>
                </a:solidFill>
              </a:rPr>
              <a:t>you wish to </a:t>
            </a:r>
            <a:r>
              <a:rPr lang="en-US" sz="2000" dirty="0" smtClean="0">
                <a:solidFill>
                  <a:schemeClr val="tx1"/>
                </a:solidFill>
              </a:rPr>
              <a:t>embrace </a:t>
            </a:r>
            <a:r>
              <a:rPr lang="en-US" sz="2000" dirty="0">
                <a:solidFill>
                  <a:schemeClr val="tx1"/>
                </a:solidFill>
              </a:rPr>
              <a:t>mega-dose vitamin C </a:t>
            </a:r>
            <a:r>
              <a:rPr lang="en-US" sz="2000" dirty="0" smtClean="0">
                <a:solidFill>
                  <a:schemeClr val="tx1"/>
                </a:solidFill>
              </a:rPr>
              <a:t>as a daily health regimen</a:t>
            </a:r>
            <a:r>
              <a:rPr lang="en-US" sz="2000" dirty="0">
                <a:solidFill>
                  <a:schemeClr val="tx1"/>
                </a:solidFill>
              </a:rPr>
              <a:t>, it </a:t>
            </a:r>
            <a:r>
              <a:rPr lang="en-US" sz="2000" dirty="0" smtClean="0">
                <a:solidFill>
                  <a:schemeClr val="tx1"/>
                </a:solidFill>
              </a:rPr>
              <a:t>is possible to consume optimal amounts in the ideal bio-natural form</a:t>
            </a:r>
            <a:r>
              <a:rPr lang="en-US" sz="2000" dirty="0">
                <a:solidFill>
                  <a:schemeClr val="tx1"/>
                </a:solidFill>
              </a:rPr>
              <a:t> </a:t>
            </a:r>
            <a:r>
              <a:rPr lang="en-US" sz="2000" dirty="0" smtClean="0">
                <a:solidFill>
                  <a:schemeClr val="tx1"/>
                </a:solidFill>
              </a:rPr>
              <a:t>... from plants, and many popular tropical and sub-tropical fruits:</a:t>
            </a:r>
            <a:endParaRPr lang="en-US" sz="20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4476970"/>
              </p:ext>
            </p:extLst>
          </p:nvPr>
        </p:nvGraphicFramePr>
        <p:xfrm>
          <a:off x="1188719" y="2390313"/>
          <a:ext cx="9867207" cy="3238391"/>
        </p:xfrm>
        <a:graphic>
          <a:graphicData uri="http://schemas.openxmlformats.org/drawingml/2006/table">
            <a:tbl>
              <a:tblPr firstRow="1" bandRow="1">
                <a:tableStyleId>{BC89EF96-8CEA-46FF-86C4-4CE0E7609802}</a:tableStyleId>
              </a:tblPr>
              <a:tblGrid>
                <a:gridCol w="3081945"/>
                <a:gridCol w="3325091"/>
                <a:gridCol w="3460171"/>
              </a:tblGrid>
              <a:tr h="508751">
                <a:tc>
                  <a:txBody>
                    <a:bodyPr/>
                    <a:lstStyle/>
                    <a:p>
                      <a:r>
                        <a:rPr lang="en-US" sz="2000" b="0" baseline="0" dirty="0" smtClean="0">
                          <a:solidFill>
                            <a:schemeClr val="tx1"/>
                          </a:solidFill>
                          <a:latin typeface="+mj-lt"/>
                        </a:rPr>
                        <a:t>Fruit Name</a:t>
                      </a:r>
                      <a:endParaRPr lang="en-US" sz="2000" b="0" dirty="0">
                        <a:solidFill>
                          <a:schemeClr val="tx1"/>
                        </a:solidFill>
                        <a:latin typeface="+mj-lt"/>
                      </a:endParaRPr>
                    </a:p>
                  </a:txBody>
                  <a:tcPr marL="112177" marR="112177" marT="56088" marB="56088" anchor="ctr">
                    <a:solidFill>
                      <a:srgbClr val="420A29"/>
                    </a:solidFill>
                  </a:tcPr>
                </a:tc>
                <a:tc>
                  <a:txBody>
                    <a:bodyPr/>
                    <a:lstStyle/>
                    <a:p>
                      <a:r>
                        <a:rPr lang="en-US" sz="2000" b="0" i="1" dirty="0" smtClean="0">
                          <a:latin typeface="+mj-lt"/>
                        </a:rPr>
                        <a:t>Latin Name</a:t>
                      </a:r>
                      <a:endParaRPr lang="en-US" sz="2000" b="0" i="1" dirty="0">
                        <a:latin typeface="+mj-lt"/>
                      </a:endParaRPr>
                    </a:p>
                  </a:txBody>
                  <a:tcPr marL="112177" marR="112177" marT="56088" marB="56088" anchor="ctr">
                    <a:solidFill>
                      <a:srgbClr val="420A29"/>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latin typeface="+mj-lt"/>
                        </a:rPr>
                        <a:t>Vitamin</a:t>
                      </a:r>
                      <a:r>
                        <a:rPr lang="en-US" sz="2000" b="0" baseline="0" dirty="0" smtClean="0">
                          <a:latin typeface="+mj-lt"/>
                        </a:rPr>
                        <a:t> C per 100g Serving</a:t>
                      </a:r>
                      <a:endParaRPr lang="en-US" sz="2000" b="0" dirty="0" smtClean="0">
                        <a:solidFill>
                          <a:srgbClr val="FFFF00"/>
                        </a:solidFill>
                        <a:latin typeface="+mj-lt"/>
                      </a:endParaRPr>
                    </a:p>
                  </a:txBody>
                  <a:tcPr marL="112177" marR="112177" marT="56088" marB="56088" anchor="ctr">
                    <a:solidFill>
                      <a:srgbClr val="420A29"/>
                    </a:solidFill>
                  </a:tcPr>
                </a:tc>
              </a:tr>
              <a:tr h="454940">
                <a:tc>
                  <a:txBody>
                    <a:bodyPr/>
                    <a:lstStyle/>
                    <a:p>
                      <a:r>
                        <a:rPr lang="en-US" sz="2000" b="0" dirty="0" err="1" smtClean="0">
                          <a:solidFill>
                            <a:srgbClr val="FFFF00"/>
                          </a:solidFill>
                          <a:latin typeface="+mj-lt"/>
                        </a:rPr>
                        <a:t>Acerola</a:t>
                      </a:r>
                      <a:r>
                        <a:rPr lang="en-US" sz="2000" b="0" baseline="0" dirty="0" smtClean="0">
                          <a:solidFill>
                            <a:srgbClr val="FFFF00"/>
                          </a:solidFill>
                          <a:latin typeface="+mj-lt"/>
                        </a:rPr>
                        <a:t> Cherry</a:t>
                      </a:r>
                      <a:endParaRPr lang="en-US" sz="2000" b="0" dirty="0">
                        <a:solidFill>
                          <a:srgbClr val="FFFF00"/>
                        </a:solidFill>
                        <a:latin typeface="+mj-lt"/>
                      </a:endParaRPr>
                    </a:p>
                  </a:txBody>
                  <a:tcPr marL="112177" marR="112177" marT="56088" marB="56088"/>
                </a:tc>
                <a:tc>
                  <a:txBody>
                    <a:bodyPr/>
                    <a:lstStyle/>
                    <a:p>
                      <a:r>
                        <a:rPr lang="en-US" sz="2000" b="0" i="1" kern="1200" dirty="0" err="1" smtClean="0">
                          <a:solidFill>
                            <a:srgbClr val="FFFF00"/>
                          </a:solidFill>
                          <a:effectLst/>
                          <a:latin typeface="+mj-lt"/>
                          <a:ea typeface="+mn-ea"/>
                          <a:cs typeface="+mn-cs"/>
                        </a:rPr>
                        <a:t>Malpighia</a:t>
                      </a:r>
                      <a:r>
                        <a:rPr lang="en-US" sz="2000" b="0" i="1" kern="1200" dirty="0" smtClean="0">
                          <a:solidFill>
                            <a:srgbClr val="FFFF00"/>
                          </a:solidFill>
                          <a:effectLst/>
                          <a:latin typeface="+mj-lt"/>
                          <a:ea typeface="+mn-ea"/>
                          <a:cs typeface="+mn-cs"/>
                        </a:rPr>
                        <a:t> </a:t>
                      </a:r>
                      <a:r>
                        <a:rPr lang="en-US" sz="2000" b="0" i="1" kern="1200" dirty="0" err="1" smtClean="0">
                          <a:solidFill>
                            <a:srgbClr val="FFFF00"/>
                          </a:solidFill>
                          <a:effectLst/>
                          <a:latin typeface="+mj-lt"/>
                          <a:ea typeface="+mn-ea"/>
                          <a:cs typeface="+mn-cs"/>
                        </a:rPr>
                        <a:t>emarginata</a:t>
                      </a:r>
                      <a:endParaRPr lang="en-US" sz="2000" b="0" i="1" dirty="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rgbClr val="FFFF00"/>
                          </a:solidFill>
                          <a:latin typeface="+mj-lt"/>
                        </a:rPr>
                        <a:t>1500 to 4600+ mg</a:t>
                      </a:r>
                    </a:p>
                  </a:txBody>
                  <a:tcPr marL="112177" marR="112177" marT="56088" marB="56088"/>
                </a:tc>
              </a:tr>
              <a:tr h="454940">
                <a:tc>
                  <a:txBody>
                    <a:bodyPr/>
                    <a:lstStyle/>
                    <a:p>
                      <a:r>
                        <a:rPr lang="en-US" sz="2000" b="0" dirty="0" err="1" smtClean="0">
                          <a:solidFill>
                            <a:schemeClr val="tx1"/>
                          </a:solidFill>
                          <a:latin typeface="+mj-lt"/>
                        </a:rPr>
                        <a:t>Camu</a:t>
                      </a:r>
                      <a:r>
                        <a:rPr lang="en-US" sz="2000" b="0" baseline="0" dirty="0" smtClean="0">
                          <a:solidFill>
                            <a:schemeClr val="tx1"/>
                          </a:solidFill>
                          <a:latin typeface="+mj-lt"/>
                        </a:rPr>
                        <a:t> </a:t>
                      </a:r>
                      <a:r>
                        <a:rPr lang="en-US" sz="2000" b="0" baseline="0" dirty="0" err="1" smtClean="0">
                          <a:solidFill>
                            <a:schemeClr val="tx1"/>
                          </a:solidFill>
                          <a:latin typeface="+mj-lt"/>
                        </a:rPr>
                        <a:t>Camu</a:t>
                      </a:r>
                      <a:r>
                        <a:rPr lang="en-US" sz="2000" b="0" baseline="0" dirty="0" smtClean="0">
                          <a:solidFill>
                            <a:schemeClr val="tx1"/>
                          </a:solidFill>
                          <a:latin typeface="+mj-lt"/>
                        </a:rPr>
                        <a:t> Berry</a:t>
                      </a:r>
                      <a:endParaRPr lang="en-US" sz="2000" b="0" dirty="0">
                        <a:solidFill>
                          <a:schemeClr val="tx1"/>
                        </a:solidFill>
                        <a:latin typeface="+mj-lt"/>
                      </a:endParaRPr>
                    </a:p>
                  </a:txBody>
                  <a:tcPr marL="112177" marR="112177" marT="56088" marB="56088"/>
                </a:tc>
                <a:tc>
                  <a:txBody>
                    <a:bodyPr/>
                    <a:lstStyle/>
                    <a:p>
                      <a:r>
                        <a:rPr lang="en-US" sz="2000" b="0" i="1" kern="1200" dirty="0" err="1" smtClean="0">
                          <a:solidFill>
                            <a:schemeClr val="tx1"/>
                          </a:solidFill>
                          <a:effectLst/>
                          <a:latin typeface="+mj-lt"/>
                          <a:ea typeface="+mn-ea"/>
                          <a:cs typeface="+mn-cs"/>
                        </a:rPr>
                        <a:t>Myrciaria</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dubia</a:t>
                      </a:r>
                      <a:endParaRPr lang="en-US" sz="2000" b="0" i="1" dirty="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chemeClr val="tx1"/>
                          </a:solidFill>
                          <a:latin typeface="+mj-lt"/>
                        </a:rPr>
                        <a:t>1500 to</a:t>
                      </a:r>
                      <a:r>
                        <a:rPr lang="en-US" sz="2000" b="0" i="0" baseline="0" dirty="0" smtClean="0">
                          <a:solidFill>
                            <a:schemeClr val="tx1"/>
                          </a:solidFill>
                          <a:latin typeface="+mj-lt"/>
                        </a:rPr>
                        <a:t> </a:t>
                      </a:r>
                      <a:r>
                        <a:rPr lang="en-US" sz="2000" b="0" i="0" dirty="0" smtClean="0">
                          <a:solidFill>
                            <a:schemeClr val="tx1"/>
                          </a:solidFill>
                          <a:latin typeface="+mj-lt"/>
                        </a:rPr>
                        <a:t>2800 mg</a:t>
                      </a:r>
                    </a:p>
                  </a:txBody>
                  <a:tcPr marL="112177" marR="112177" marT="56088" marB="56088"/>
                </a:tc>
              </a:tr>
              <a:tr h="454940">
                <a:tc>
                  <a:txBody>
                    <a:bodyPr/>
                    <a:lstStyle/>
                    <a:p>
                      <a:r>
                        <a:rPr lang="en-US" sz="2000" b="0" dirty="0" err="1" smtClean="0">
                          <a:solidFill>
                            <a:srgbClr val="FFFF00"/>
                          </a:solidFill>
                          <a:latin typeface="+mj-lt"/>
                        </a:rPr>
                        <a:t>Kakadu</a:t>
                      </a:r>
                      <a:r>
                        <a:rPr lang="en-US" sz="2000" b="0" dirty="0" smtClean="0">
                          <a:solidFill>
                            <a:srgbClr val="FFFF00"/>
                          </a:solidFill>
                          <a:latin typeface="+mj-lt"/>
                        </a:rPr>
                        <a:t> Plum</a:t>
                      </a:r>
                      <a:endParaRPr lang="en-US" sz="2000" b="0" dirty="0">
                        <a:solidFill>
                          <a:srgbClr val="FFFF00"/>
                        </a:solidFill>
                        <a:latin typeface="+mj-lt"/>
                      </a:endParaRPr>
                    </a:p>
                  </a:txBody>
                  <a:tcPr marL="112177" marR="112177" marT="56088" marB="56088"/>
                </a:tc>
                <a:tc>
                  <a:txBody>
                    <a:bodyPr/>
                    <a:lstStyle/>
                    <a:p>
                      <a:r>
                        <a:rPr lang="en-US" sz="2000" b="0" i="1" kern="1200" dirty="0" err="1" smtClean="0">
                          <a:solidFill>
                            <a:srgbClr val="FFFF00"/>
                          </a:solidFill>
                          <a:effectLst/>
                          <a:latin typeface="+mj-lt"/>
                          <a:ea typeface="+mn-ea"/>
                          <a:cs typeface="+mn-cs"/>
                        </a:rPr>
                        <a:t>Terminalia</a:t>
                      </a:r>
                      <a:r>
                        <a:rPr lang="en-US" sz="2000" b="0" i="1" kern="1200" dirty="0" smtClean="0">
                          <a:solidFill>
                            <a:srgbClr val="FFFF00"/>
                          </a:solidFill>
                          <a:effectLst/>
                          <a:latin typeface="+mj-lt"/>
                          <a:ea typeface="+mn-ea"/>
                          <a:cs typeface="+mn-cs"/>
                        </a:rPr>
                        <a:t> </a:t>
                      </a:r>
                      <a:r>
                        <a:rPr lang="en-US" sz="2000" b="0" i="1" kern="1200" dirty="0" err="1" smtClean="0">
                          <a:solidFill>
                            <a:srgbClr val="FFFF00"/>
                          </a:solidFill>
                          <a:effectLst/>
                          <a:latin typeface="+mj-lt"/>
                          <a:ea typeface="+mn-ea"/>
                          <a:cs typeface="+mn-cs"/>
                        </a:rPr>
                        <a:t>ferdinandiana</a:t>
                      </a:r>
                      <a:endParaRPr lang="en-US" sz="2000" b="0" i="1" dirty="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0" dirty="0" smtClean="0">
                          <a:solidFill>
                            <a:srgbClr val="FFFF00"/>
                          </a:solidFill>
                          <a:latin typeface="+mj-lt"/>
                        </a:rPr>
                        <a:t>2000 to 3100</a:t>
                      </a:r>
                      <a:r>
                        <a:rPr lang="en-US" sz="2000" b="0" i="0" baseline="0" dirty="0" smtClean="0">
                          <a:solidFill>
                            <a:srgbClr val="FFFF00"/>
                          </a:solidFill>
                          <a:latin typeface="+mj-lt"/>
                        </a:rPr>
                        <a:t> mg</a:t>
                      </a:r>
                      <a:endParaRPr lang="en-US" sz="2000" b="0" i="0" dirty="0" smtClean="0">
                        <a:solidFill>
                          <a:srgbClr val="FFFF00"/>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j-lt"/>
                        </a:rPr>
                        <a:t>Indian</a:t>
                      </a:r>
                      <a:r>
                        <a:rPr lang="en-US" sz="2000" b="0" baseline="0" dirty="0" smtClean="0">
                          <a:solidFill>
                            <a:schemeClr val="tx1"/>
                          </a:solidFill>
                          <a:latin typeface="+mj-lt"/>
                        </a:rPr>
                        <a:t> Gooseberry</a:t>
                      </a:r>
                      <a:endParaRPr lang="en-US" sz="2000" b="0" dirty="0" smtClean="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kern="1200" dirty="0" err="1" smtClean="0">
                          <a:solidFill>
                            <a:schemeClr val="tx1"/>
                          </a:solidFill>
                          <a:effectLst/>
                          <a:latin typeface="+mj-lt"/>
                          <a:ea typeface="+mn-ea"/>
                          <a:cs typeface="+mn-cs"/>
                        </a:rPr>
                        <a:t>Phyllanthus</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emblica</a:t>
                      </a:r>
                      <a:endParaRPr lang="en-US" sz="2000" b="0" i="1" dirty="0" smtClean="0">
                        <a:solidFill>
                          <a:schemeClr val="tx1"/>
                        </a:solidFill>
                        <a:latin typeface="+mj-lt"/>
                      </a:endParaRPr>
                    </a:p>
                  </a:txBody>
                  <a:tcPr marL="112177" marR="112177" marT="56088" marB="56088"/>
                </a:tc>
                <a:tc>
                  <a:txBody>
                    <a:bodyPr/>
                    <a:lstStyle/>
                    <a:p>
                      <a:r>
                        <a:rPr lang="en-US" sz="2000" b="0" i="0" dirty="0" smtClean="0">
                          <a:solidFill>
                            <a:schemeClr val="tx1"/>
                          </a:solidFill>
                          <a:latin typeface="+mj-lt"/>
                        </a:rPr>
                        <a:t>500</a:t>
                      </a:r>
                      <a:r>
                        <a:rPr lang="en-US" sz="2000" b="0" i="0" baseline="0" dirty="0" smtClean="0">
                          <a:solidFill>
                            <a:schemeClr val="tx1"/>
                          </a:solidFill>
                          <a:latin typeface="+mj-lt"/>
                        </a:rPr>
                        <a:t> </a:t>
                      </a:r>
                      <a:r>
                        <a:rPr lang="en-US" sz="2000" b="0" i="0" dirty="0" smtClean="0">
                          <a:solidFill>
                            <a:schemeClr val="tx1"/>
                          </a:solidFill>
                          <a:latin typeface="+mj-lt"/>
                        </a:rPr>
                        <a:t>to 1800</a:t>
                      </a:r>
                      <a:r>
                        <a:rPr lang="en-US" sz="2000" b="0" i="0" baseline="0" dirty="0" smtClean="0">
                          <a:solidFill>
                            <a:schemeClr val="tx1"/>
                          </a:solidFill>
                          <a:latin typeface="+mj-lt"/>
                        </a:rPr>
                        <a:t> mg</a:t>
                      </a:r>
                      <a:endParaRPr lang="en-US" sz="2000" b="0" i="0" dirty="0">
                        <a:solidFill>
                          <a:schemeClr val="tx1"/>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rgbClr val="FFFF00"/>
                          </a:solidFill>
                          <a:latin typeface="+mj-lt"/>
                        </a:rPr>
                        <a:t>Rose</a:t>
                      </a:r>
                      <a:r>
                        <a:rPr lang="en-US" sz="2000" b="0" baseline="0" dirty="0" smtClean="0">
                          <a:solidFill>
                            <a:srgbClr val="FFFF00"/>
                          </a:solidFill>
                          <a:latin typeface="+mj-lt"/>
                        </a:rPr>
                        <a:t> Hips</a:t>
                      </a:r>
                      <a:endParaRPr lang="en-US" sz="2000" b="0" dirty="0" smtClean="0">
                        <a:solidFill>
                          <a:srgbClr val="FFFF00"/>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dirty="0" smtClean="0">
                          <a:solidFill>
                            <a:srgbClr val="FFFF00"/>
                          </a:solidFill>
                          <a:latin typeface="+mj-lt"/>
                        </a:rPr>
                        <a:t>Rosa</a:t>
                      </a:r>
                    </a:p>
                  </a:txBody>
                  <a:tcPr marL="112177" marR="112177" marT="56088" marB="56088"/>
                </a:tc>
                <a:tc>
                  <a:txBody>
                    <a:bodyPr/>
                    <a:lstStyle/>
                    <a:p>
                      <a:r>
                        <a:rPr lang="en-US" sz="2000" b="0" i="0" dirty="0" smtClean="0">
                          <a:solidFill>
                            <a:srgbClr val="FFFF00"/>
                          </a:solidFill>
                          <a:latin typeface="+mj-lt"/>
                        </a:rPr>
                        <a:t>1700 to 6900+ mg</a:t>
                      </a:r>
                      <a:endParaRPr lang="en-US" sz="2000" b="0" i="0" dirty="0">
                        <a:solidFill>
                          <a:srgbClr val="FFFF00"/>
                        </a:solidFill>
                        <a:latin typeface="+mj-lt"/>
                      </a:endParaRPr>
                    </a:p>
                  </a:txBody>
                  <a:tcPr marL="112177" marR="112177" marT="56088" marB="56088"/>
                </a:tc>
              </a:tr>
              <a:tr h="454940">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j-lt"/>
                        </a:rPr>
                        <a:t>Yellow</a:t>
                      </a:r>
                      <a:r>
                        <a:rPr lang="en-US" sz="2000" b="0" baseline="0" dirty="0" smtClean="0">
                          <a:solidFill>
                            <a:schemeClr val="tx1"/>
                          </a:solidFill>
                          <a:latin typeface="+mj-lt"/>
                        </a:rPr>
                        <a:t> </a:t>
                      </a:r>
                      <a:r>
                        <a:rPr lang="en-US" sz="2000" b="0" baseline="0" dirty="0" err="1" smtClean="0">
                          <a:solidFill>
                            <a:schemeClr val="tx1"/>
                          </a:solidFill>
                          <a:latin typeface="+mj-lt"/>
                        </a:rPr>
                        <a:t>Jaboticaba</a:t>
                      </a:r>
                      <a:endParaRPr lang="en-US" sz="2000" b="0" dirty="0" smtClean="0">
                        <a:solidFill>
                          <a:schemeClr val="tx1"/>
                        </a:solidFill>
                        <a:latin typeface="+mj-lt"/>
                      </a:endParaRPr>
                    </a:p>
                  </a:txBody>
                  <a:tcPr marL="112177" marR="112177" marT="56088" marB="56088"/>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sz="2000" b="0" i="1" kern="1200" dirty="0" err="1" smtClean="0">
                          <a:solidFill>
                            <a:schemeClr val="tx1"/>
                          </a:solidFill>
                          <a:effectLst/>
                          <a:latin typeface="+mj-lt"/>
                          <a:ea typeface="+mn-ea"/>
                          <a:cs typeface="+mn-cs"/>
                        </a:rPr>
                        <a:t>Myrciaria</a:t>
                      </a:r>
                      <a:r>
                        <a:rPr lang="en-US" sz="2000" b="0" i="1" kern="1200" dirty="0" smtClean="0">
                          <a:solidFill>
                            <a:schemeClr val="tx1"/>
                          </a:solidFill>
                          <a:effectLst/>
                          <a:latin typeface="+mj-lt"/>
                          <a:ea typeface="+mn-ea"/>
                          <a:cs typeface="+mn-cs"/>
                        </a:rPr>
                        <a:t> </a:t>
                      </a:r>
                      <a:r>
                        <a:rPr lang="en-US" sz="2000" b="0" i="1" kern="1200" dirty="0" err="1" smtClean="0">
                          <a:solidFill>
                            <a:schemeClr val="tx1"/>
                          </a:solidFill>
                          <a:effectLst/>
                          <a:latin typeface="+mj-lt"/>
                          <a:ea typeface="+mn-ea"/>
                          <a:cs typeface="+mn-cs"/>
                        </a:rPr>
                        <a:t>glomerata</a:t>
                      </a:r>
                      <a:endParaRPr lang="en-US" sz="2000" b="0" i="1" dirty="0" smtClean="0">
                        <a:solidFill>
                          <a:schemeClr val="tx1"/>
                        </a:solidFill>
                        <a:latin typeface="+mj-lt"/>
                      </a:endParaRPr>
                    </a:p>
                  </a:txBody>
                  <a:tcPr marL="112177" marR="112177" marT="56088" marB="56088"/>
                </a:tc>
                <a:tc>
                  <a:txBody>
                    <a:bodyPr/>
                    <a:lstStyle/>
                    <a:p>
                      <a:r>
                        <a:rPr lang="en-US" sz="2000" b="0" i="0" dirty="0" smtClean="0">
                          <a:solidFill>
                            <a:schemeClr val="tx1"/>
                          </a:solidFill>
                          <a:latin typeface="+mj-lt"/>
                        </a:rPr>
                        <a:t>700 to 2400 mg</a:t>
                      </a:r>
                      <a:endParaRPr lang="en-US" sz="2000" b="0" i="0" dirty="0">
                        <a:solidFill>
                          <a:schemeClr val="tx1"/>
                        </a:solidFill>
                        <a:latin typeface="+mj-lt"/>
                      </a:endParaRPr>
                    </a:p>
                  </a:txBody>
                  <a:tcPr marL="112177" marR="112177" marT="56088" marB="56088"/>
                </a:tc>
              </a:tr>
            </a:tbl>
          </a:graphicData>
        </a:graphic>
      </p:graphicFrame>
      <p:sp>
        <p:nvSpPr>
          <p:cNvPr id="12" name="Title 1"/>
          <p:cNvSpPr txBox="1">
            <a:spLocks/>
          </p:cNvSpPr>
          <p:nvPr/>
        </p:nvSpPr>
        <p:spPr>
          <a:xfrm>
            <a:off x="404550" y="5922818"/>
            <a:ext cx="11388437" cy="375112"/>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1200"/>
              </a:spcBef>
            </a:pPr>
            <a:r>
              <a:rPr lang="en-US" sz="1600" i="1" dirty="0" smtClean="0">
                <a:solidFill>
                  <a:schemeClr val="accent1">
                    <a:lumMod val="60000"/>
                    <a:lumOff val="40000"/>
                  </a:schemeClr>
                </a:solidFill>
              </a:rPr>
              <a:t>Source: www.TMFflorida.com </a:t>
            </a:r>
            <a:endParaRPr lang="en-US" sz="1600" i="1" dirty="0">
              <a:solidFill>
                <a:schemeClr val="accent1">
                  <a:lumMod val="60000"/>
                  <a:lumOff val="40000"/>
                </a:schemeClr>
              </a:solidFill>
            </a:endParaRPr>
          </a:p>
        </p:txBody>
      </p:sp>
    </p:spTree>
    <p:extLst>
      <p:ext uri="{BB962C8B-B14F-4D97-AF65-F5344CB8AC3E}">
        <p14:creationId xmlns:p14="http://schemas.microsoft.com/office/powerpoint/2010/main" val="396285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 Vitamin C - Over 80,000+ Scientific Medical Studies!!!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lvl="0" algn="ctr" defTabSz="457200">
              <a:lnSpc>
                <a:spcPct val="100000"/>
              </a:lnSpc>
              <a:spcBef>
                <a:spcPts val="0"/>
              </a:spcBef>
            </a:pPr>
            <a:r>
              <a:rPr lang="en-US" sz="2000" b="1" dirty="0"/>
              <a:t/>
            </a:r>
            <a:br>
              <a:rPr lang="en-US" sz="2000" b="1" dirty="0"/>
            </a:br>
            <a:r>
              <a:rPr lang="en-US" sz="1800" b="1" i="1" dirty="0" smtClean="0">
                <a:solidFill>
                  <a:schemeClr val="tx1"/>
                </a:solidFill>
              </a:rPr>
              <a:t>What may seem even more extraordinary is … the vast amounts of vitamin C international medical research available … </a:t>
            </a:r>
            <a:r>
              <a:rPr lang="en-US" sz="1800" b="1" i="1" dirty="0" smtClean="0">
                <a:solidFill>
                  <a:srgbClr val="FFFF00"/>
                </a:solidFill>
              </a:rPr>
              <a:t>80,000+ Vitamin C studies! </a:t>
            </a:r>
            <a:r>
              <a:rPr lang="en-US" sz="1800" b="1" i="1" dirty="0" smtClean="0">
                <a:solidFill>
                  <a:schemeClr val="tx1"/>
                </a:solidFill>
              </a:rPr>
              <a:t>… </a:t>
            </a:r>
            <a:r>
              <a:rPr lang="en-US" sz="1800" b="1" i="1" dirty="0" smtClean="0">
                <a:solidFill>
                  <a:srgbClr val="FFFF00"/>
                </a:solidFill>
              </a:rPr>
              <a:t>spanning 70+ years! </a:t>
            </a:r>
            <a:r>
              <a:rPr lang="en-US" sz="1800" b="1" i="1" dirty="0" smtClean="0">
                <a:solidFill>
                  <a:schemeClr val="tx1"/>
                </a:solidFill>
              </a:rPr>
              <a:t>… </a:t>
            </a:r>
            <a:r>
              <a:rPr lang="en-US" sz="1800" b="1" i="1" dirty="0">
                <a:solidFill>
                  <a:srgbClr val="FFFF00"/>
                </a:solidFill>
              </a:rPr>
              <a:t>1,000,000’s of </a:t>
            </a:r>
            <a:r>
              <a:rPr lang="en-US" sz="1800" b="1" i="1" dirty="0" smtClean="0">
                <a:solidFill>
                  <a:srgbClr val="FFFF00"/>
                </a:solidFill>
              </a:rPr>
              <a:t>patient </a:t>
            </a:r>
            <a:r>
              <a:rPr lang="en-US" sz="1800" b="1" i="1" dirty="0">
                <a:solidFill>
                  <a:srgbClr val="FFFF00"/>
                </a:solidFill>
              </a:rPr>
              <a:t>applications worldwide</a:t>
            </a:r>
            <a:r>
              <a:rPr lang="en-US" sz="1800" b="1" i="1" dirty="0" smtClean="0">
                <a:solidFill>
                  <a:srgbClr val="FFFF00"/>
                </a:solidFill>
              </a:rPr>
              <a:t>! </a:t>
            </a:r>
          </a:p>
          <a:p>
            <a:pPr lvl="0" algn="ctr" defTabSz="457200">
              <a:lnSpc>
                <a:spcPct val="100000"/>
              </a:lnSpc>
              <a:spcBef>
                <a:spcPts val="0"/>
              </a:spcBef>
            </a:pPr>
            <a:endParaRPr lang="en-US" sz="3200" b="1" i="1" dirty="0">
              <a:solidFill>
                <a:schemeClr val="tx1"/>
              </a:solidFill>
            </a:endParaRPr>
          </a:p>
          <a:p>
            <a:pPr lvl="0" algn="ctr" defTabSz="457200">
              <a:lnSpc>
                <a:spcPct val="100000"/>
              </a:lnSpc>
              <a:spcBef>
                <a:spcPts val="0"/>
              </a:spcBef>
            </a:pPr>
            <a:r>
              <a:rPr lang="en-US" sz="1800" b="1" i="1" dirty="0">
                <a:solidFill>
                  <a:schemeClr val="tx1"/>
                </a:solidFill>
              </a:rPr>
              <a:t>A</a:t>
            </a:r>
            <a:r>
              <a:rPr lang="en-US" sz="1800" b="1" i="1" dirty="0" smtClean="0">
                <a:solidFill>
                  <a:schemeClr val="tx1"/>
                </a:solidFill>
              </a:rPr>
              <a:t>s well as, the enormous (and ever-increasing) flow of Vitamin C medicine production and sales.</a:t>
            </a:r>
          </a:p>
          <a:p>
            <a:pPr lvl="0" algn="ctr" defTabSz="457200">
              <a:lnSpc>
                <a:spcPct val="100000"/>
              </a:lnSpc>
              <a:spcBef>
                <a:spcPts val="0"/>
              </a:spcBef>
            </a:pPr>
            <a:endParaRPr lang="en-US" sz="3200" b="1" i="1" dirty="0" smtClean="0">
              <a:solidFill>
                <a:schemeClr val="tx1"/>
              </a:solidFill>
            </a:endParaRPr>
          </a:p>
          <a:p>
            <a:pPr lvl="0" algn="ctr" defTabSz="457200">
              <a:lnSpc>
                <a:spcPct val="100000"/>
              </a:lnSpc>
              <a:spcBef>
                <a:spcPts val="0"/>
              </a:spcBef>
            </a:pPr>
            <a:r>
              <a:rPr lang="en-US" sz="1800" b="1" i="1" dirty="0" smtClean="0">
                <a:solidFill>
                  <a:schemeClr val="tx1"/>
                </a:solidFill>
              </a:rPr>
              <a:t>And yet … even with numerous intravenous vitamin C medical clinics popping up in the U.S. and established throughout the world … a large number of Western-trained Doctors … and the vast majority of Western Citizens … have little (or no) knowledge that Vitamin C therapy exists … let alone its immense abilities to reverse </a:t>
            </a:r>
            <a:r>
              <a:rPr lang="en-US" sz="1800" b="1" i="1" dirty="0">
                <a:solidFill>
                  <a:schemeClr val="tx1"/>
                </a:solidFill>
              </a:rPr>
              <a:t>many of the diseases that plague Western </a:t>
            </a:r>
            <a:r>
              <a:rPr lang="en-US" sz="1800" b="1" i="1" dirty="0" smtClean="0">
                <a:solidFill>
                  <a:schemeClr val="tx1"/>
                </a:solidFill>
              </a:rPr>
              <a:t>societies… or the </a:t>
            </a:r>
            <a:r>
              <a:rPr lang="en-US" sz="1800" b="1" i="1" dirty="0" smtClean="0">
                <a:solidFill>
                  <a:srgbClr val="FFFF00"/>
                </a:solidFill>
              </a:rPr>
              <a:t>“enormous and non-toxic dosages” </a:t>
            </a:r>
            <a:r>
              <a:rPr lang="en-US" sz="1800" b="1" i="1" dirty="0" smtClean="0">
                <a:solidFill>
                  <a:schemeClr val="tx1"/>
                </a:solidFill>
              </a:rPr>
              <a:t>used to </a:t>
            </a:r>
            <a:r>
              <a:rPr lang="en-US" sz="1800" b="1" i="1" dirty="0" smtClean="0">
                <a:solidFill>
                  <a:srgbClr val="FFFF00"/>
                </a:solidFill>
              </a:rPr>
              <a:t>“cure” </a:t>
            </a:r>
            <a:r>
              <a:rPr lang="en-US" sz="1800" b="1" i="1" dirty="0" smtClean="0">
                <a:solidFill>
                  <a:schemeClr val="tx1"/>
                </a:solidFill>
              </a:rPr>
              <a:t>these diseases. </a:t>
            </a:r>
          </a:p>
          <a:p>
            <a:pPr lvl="0" algn="ctr" defTabSz="457200">
              <a:lnSpc>
                <a:spcPct val="100000"/>
              </a:lnSpc>
              <a:spcBef>
                <a:spcPts val="0"/>
              </a:spcBef>
            </a:pPr>
            <a:endParaRPr lang="en-US" sz="3200" b="1" i="1" dirty="0" smtClean="0">
              <a:solidFill>
                <a:schemeClr val="tx1"/>
              </a:solidFill>
            </a:endParaRPr>
          </a:p>
          <a:p>
            <a:pPr lvl="0" algn="ctr" defTabSz="457200">
              <a:lnSpc>
                <a:spcPct val="100000"/>
              </a:lnSpc>
              <a:spcBef>
                <a:spcPts val="0"/>
              </a:spcBef>
            </a:pPr>
            <a:r>
              <a:rPr lang="en-US" sz="1800" b="1" i="1" dirty="0" smtClean="0">
                <a:solidFill>
                  <a:schemeClr val="tx1"/>
                </a:solidFill>
              </a:rPr>
              <a:t>In a </a:t>
            </a:r>
            <a:r>
              <a:rPr lang="en-US" sz="1800" b="1" i="1" dirty="0" smtClean="0">
                <a:solidFill>
                  <a:srgbClr val="FFFF00"/>
                </a:solidFill>
              </a:rPr>
              <a:t>“Utopian Society” </a:t>
            </a:r>
            <a:r>
              <a:rPr lang="en-US" sz="1800" b="1" i="1" dirty="0" smtClean="0">
                <a:solidFill>
                  <a:schemeClr val="tx1"/>
                </a:solidFill>
              </a:rPr>
              <a:t>… this medical knowledge would be embraced by leaders for the good of the population ... and made standard education throughout children’s schooling and medical training … as well as, at the forefront of mainstream news media and via </a:t>
            </a:r>
            <a:r>
              <a:rPr lang="en-US" sz="1800" b="1" i="1" dirty="0">
                <a:solidFill>
                  <a:schemeClr val="tx1"/>
                </a:solidFill>
              </a:rPr>
              <a:t>Government healthcare </a:t>
            </a:r>
            <a:r>
              <a:rPr lang="en-US" sz="1800" b="1" i="1" dirty="0" smtClean="0">
                <a:solidFill>
                  <a:schemeClr val="tx1"/>
                </a:solidFill>
              </a:rPr>
              <a:t>systems</a:t>
            </a:r>
            <a:r>
              <a:rPr lang="en-US" sz="1800" b="1" i="1" dirty="0">
                <a:solidFill>
                  <a:schemeClr val="tx1"/>
                </a:solidFill>
              </a:rPr>
              <a:t> </a:t>
            </a:r>
            <a:r>
              <a:rPr lang="en-US" sz="1800" b="1" i="1" dirty="0" smtClean="0">
                <a:solidFill>
                  <a:schemeClr val="tx1"/>
                </a:solidFill>
              </a:rPr>
              <a:t>… readily available and accessible t0 all patients.</a:t>
            </a:r>
            <a:endParaRPr lang="en-US" sz="2000" b="1" i="1" dirty="0">
              <a:solidFill>
                <a:srgbClr val="FFFF00"/>
              </a:solidFill>
            </a:endParaRPr>
          </a:p>
          <a:p>
            <a:pPr algn="ctr"/>
            <a:r>
              <a:rPr lang="en-US" sz="2000" b="1" dirty="0" smtClean="0"/>
              <a:t> </a:t>
            </a:r>
            <a:endParaRPr lang="en-US" sz="2000" i="1" dirty="0">
              <a:solidFill>
                <a:schemeClr val="accent1">
                  <a:lumMod val="60000"/>
                  <a:lumOff val="40000"/>
                </a:schemeClr>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21856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8000" b="1" dirty="0" smtClean="0">
                <a:solidFill>
                  <a:srgbClr val="FFFF00"/>
                </a:solidFill>
              </a:rPr>
              <a:t>Vitamin &amp; Mineral </a:t>
            </a:r>
          </a:p>
          <a:p>
            <a:pPr algn="ctr">
              <a:spcBef>
                <a:spcPts val="0"/>
              </a:spcBef>
            </a:pPr>
            <a:endParaRPr lang="en-US" sz="6000" b="1" dirty="0">
              <a:solidFill>
                <a:srgbClr val="FFFF00"/>
              </a:solidFill>
            </a:endParaRPr>
          </a:p>
          <a:p>
            <a:pPr algn="ctr">
              <a:spcBef>
                <a:spcPts val="0"/>
              </a:spcBef>
            </a:pPr>
            <a:r>
              <a:rPr lang="en-US" sz="8000" b="1" dirty="0" smtClean="0">
                <a:solidFill>
                  <a:srgbClr val="FFFF00"/>
                </a:solidFill>
              </a:rPr>
              <a:t>RDA</a:t>
            </a:r>
          </a:p>
          <a:p>
            <a:pPr algn="ctr">
              <a:spcBef>
                <a:spcPts val="0"/>
              </a:spcBef>
            </a:pPr>
            <a:endParaRPr lang="en-US" sz="6000" b="1" dirty="0" smtClean="0">
              <a:solidFill>
                <a:srgbClr val="FFFF00"/>
              </a:solidFill>
            </a:endParaRPr>
          </a:p>
          <a:p>
            <a:pPr algn="ctr">
              <a:spcBef>
                <a:spcPts val="0"/>
              </a:spcBef>
            </a:pPr>
            <a:r>
              <a:rPr lang="en-US" sz="8000" b="1" dirty="0" err="1" smtClean="0">
                <a:solidFill>
                  <a:srgbClr val="FFFF00"/>
                </a:solidFill>
                <a:latin typeface="Calibri" panose="020F0502020204030204" pitchFamily="34" charset="0"/>
              </a:rPr>
              <a:t>Sumary</a:t>
            </a:r>
            <a:endParaRPr lang="en-US" sz="8000" dirty="0" smtClean="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880979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2400" b="1" i="1" dirty="0" smtClean="0">
              <a:solidFill>
                <a:srgbClr val="FFFF00"/>
              </a:solidFill>
            </a:endParaRPr>
          </a:p>
          <a:p>
            <a:pPr algn="ctr">
              <a:spcBef>
                <a:spcPts val="0"/>
              </a:spcBef>
            </a:pPr>
            <a:endParaRPr lang="en-US" sz="2400" b="1" i="1" dirty="0" smtClean="0">
              <a:solidFill>
                <a:srgbClr val="FFFF00"/>
              </a:solidFill>
            </a:endParaRPr>
          </a:p>
          <a:p>
            <a:pPr algn="ctr"/>
            <a:r>
              <a:rPr lang="en-US" sz="3700" b="1" dirty="0" smtClean="0">
                <a:solidFill>
                  <a:srgbClr val="FFFF00"/>
                </a:solidFill>
              </a:rPr>
              <a:t>“A </a:t>
            </a:r>
            <a:r>
              <a:rPr lang="en-US" sz="3700" b="1" dirty="0">
                <a:solidFill>
                  <a:srgbClr val="FFFF00"/>
                </a:solidFill>
              </a:rPr>
              <a:t>large proportion of the general </a:t>
            </a:r>
            <a:r>
              <a:rPr lang="en-US" sz="3700" b="1" dirty="0" smtClean="0">
                <a:solidFill>
                  <a:srgbClr val="FFFF00"/>
                </a:solidFill>
              </a:rPr>
              <a:t>(U.S.) population”</a:t>
            </a:r>
          </a:p>
          <a:p>
            <a:pPr algn="ctr">
              <a:spcBef>
                <a:spcPts val="2400"/>
              </a:spcBef>
            </a:pPr>
            <a:r>
              <a:rPr lang="en-US" sz="3700" b="1" dirty="0" smtClean="0">
                <a:solidFill>
                  <a:srgbClr val="FFFF00"/>
                </a:solidFill>
              </a:rPr>
              <a:t>has </a:t>
            </a:r>
            <a:r>
              <a:rPr lang="en-US" sz="3700" b="1" dirty="0">
                <a:solidFill>
                  <a:srgbClr val="FFFF00"/>
                </a:solidFill>
              </a:rPr>
              <a:t>less-than-optimal intakes of a number of </a:t>
            </a:r>
            <a:r>
              <a:rPr lang="en-US" sz="3700" b="1" dirty="0" smtClean="0">
                <a:solidFill>
                  <a:srgbClr val="FFFF00"/>
                </a:solidFill>
              </a:rPr>
              <a:t>vitamins,</a:t>
            </a:r>
          </a:p>
          <a:p>
            <a:pPr algn="ctr">
              <a:spcBef>
                <a:spcPts val="2400"/>
              </a:spcBef>
            </a:pPr>
            <a:r>
              <a:rPr lang="en-US" sz="3700" b="1" dirty="0" smtClean="0">
                <a:solidFill>
                  <a:srgbClr val="FFFF00"/>
                </a:solidFill>
              </a:rPr>
              <a:t>exposing </a:t>
            </a:r>
            <a:r>
              <a:rPr lang="en-US" sz="3700" b="1" dirty="0">
                <a:solidFill>
                  <a:srgbClr val="FFFF00"/>
                </a:solidFill>
              </a:rPr>
              <a:t>them to increased disease </a:t>
            </a:r>
            <a:r>
              <a:rPr lang="en-US" sz="3700" b="1" dirty="0" smtClean="0">
                <a:solidFill>
                  <a:srgbClr val="FFFF00"/>
                </a:solidFill>
              </a:rPr>
              <a:t>risk</a:t>
            </a:r>
            <a:r>
              <a:rPr lang="en-US" sz="3700" b="1" dirty="0">
                <a:solidFill>
                  <a:srgbClr val="FFFF00"/>
                </a:solidFill>
              </a:rPr>
              <a:t> </a:t>
            </a:r>
            <a:r>
              <a:rPr lang="en-US" sz="3700" b="1" dirty="0" smtClean="0">
                <a:solidFill>
                  <a:srgbClr val="FFFF00"/>
                </a:solidFill>
              </a:rPr>
              <a:t>… it appears</a:t>
            </a:r>
          </a:p>
          <a:p>
            <a:pPr algn="ctr">
              <a:spcBef>
                <a:spcPts val="2400"/>
              </a:spcBef>
            </a:pPr>
            <a:r>
              <a:rPr lang="en-US" sz="3700" b="1" dirty="0" smtClean="0">
                <a:solidFill>
                  <a:srgbClr val="FFFF00"/>
                </a:solidFill>
              </a:rPr>
              <a:t>prudent for all adults to take vitamin supplements.” </a:t>
            </a:r>
          </a:p>
          <a:p>
            <a:pPr algn="ctr">
              <a:spcBef>
                <a:spcPts val="0"/>
              </a:spcBef>
            </a:pPr>
            <a:endParaRPr lang="en-US" sz="2800" b="1" i="1" dirty="0">
              <a:solidFill>
                <a:srgbClr val="FFFF00"/>
              </a:solidFill>
            </a:endParaRPr>
          </a:p>
          <a:p>
            <a:pPr algn="ctr">
              <a:spcBef>
                <a:spcPts val="0"/>
              </a:spcBef>
            </a:pPr>
            <a:endParaRPr lang="en-US" sz="2800" i="1" dirty="0" smtClean="0">
              <a:solidFill>
                <a:schemeClr val="tx1"/>
              </a:solidFill>
            </a:endParaRPr>
          </a:p>
          <a:p>
            <a:pPr algn="ctr">
              <a:spcBef>
                <a:spcPts val="0"/>
              </a:spcBef>
            </a:pPr>
            <a:r>
              <a:rPr lang="en-US" sz="3400" i="1" dirty="0" smtClean="0">
                <a:solidFill>
                  <a:schemeClr val="tx1"/>
                </a:solidFill>
              </a:rPr>
              <a:t>- American </a:t>
            </a:r>
            <a:r>
              <a:rPr lang="en-US" sz="3400" i="1" dirty="0">
                <a:solidFill>
                  <a:schemeClr val="tx1"/>
                </a:solidFill>
              </a:rPr>
              <a:t>Medical </a:t>
            </a:r>
            <a:r>
              <a:rPr lang="en-US" sz="3400" i="1" dirty="0" smtClean="0">
                <a:solidFill>
                  <a:schemeClr val="tx1"/>
                </a:solidFill>
              </a:rPr>
              <a:t>Association (AMA)</a:t>
            </a:r>
            <a:endParaRPr lang="en-US" sz="3400" i="1" dirty="0">
              <a:solidFill>
                <a:schemeClr val="accent1">
                  <a:lumMod val="60000"/>
                  <a:lumOff val="40000"/>
                </a:schemeClr>
              </a:solidFill>
            </a:endParaRPr>
          </a:p>
          <a:p>
            <a:pPr algn="ctr">
              <a:spcBef>
                <a:spcPts val="0"/>
              </a:spcBef>
            </a:pPr>
            <a:endParaRPr lang="en-US" sz="1400" i="1" dirty="0" smtClean="0">
              <a:solidFill>
                <a:schemeClr val="accent1">
                  <a:lumMod val="60000"/>
                  <a:lumOff val="40000"/>
                </a:schemeClr>
              </a:solidFill>
            </a:endParaRPr>
          </a:p>
          <a:p>
            <a:pPr algn="ctr">
              <a:spcBef>
                <a:spcPts val="0"/>
              </a:spcBef>
            </a:pPr>
            <a:r>
              <a:rPr lang="en-US" sz="1800" i="1" dirty="0" smtClean="0">
                <a:solidFill>
                  <a:schemeClr val="accent1">
                    <a:lumMod val="60000"/>
                    <a:lumOff val="40000"/>
                  </a:schemeClr>
                </a:solidFill>
              </a:rPr>
              <a:t>Source</a:t>
            </a:r>
            <a:r>
              <a:rPr lang="en-US" sz="1800" i="1" dirty="0">
                <a:solidFill>
                  <a:schemeClr val="accent1">
                    <a:lumMod val="60000"/>
                    <a:lumOff val="40000"/>
                  </a:schemeClr>
                </a:solidFill>
              </a:rPr>
              <a:t>: </a:t>
            </a:r>
            <a:r>
              <a:rPr lang="en-US" sz="1800" i="1" dirty="0" smtClean="0">
                <a:solidFill>
                  <a:schemeClr val="accent1">
                    <a:lumMod val="60000"/>
                    <a:lumOff val="40000"/>
                  </a:schemeClr>
                </a:solidFill>
              </a:rPr>
              <a:t>www.mreassociates.org/pages/ama_speaks_out.html</a:t>
            </a:r>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1889169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RDA’s - What is a Good Regimen for Maintaining Health?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1900" dirty="0" smtClean="0">
                <a:solidFill>
                  <a:schemeClr val="tx1"/>
                </a:solidFill>
              </a:rPr>
              <a:t>We </a:t>
            </a:r>
            <a:r>
              <a:rPr lang="en-US" sz="1900" dirty="0">
                <a:solidFill>
                  <a:schemeClr val="tx1"/>
                </a:solidFill>
              </a:rPr>
              <a:t>do not like to overwhelm people who are not used to taking </a:t>
            </a:r>
            <a:r>
              <a:rPr lang="en-US" sz="1900" dirty="0" smtClean="0">
                <a:solidFill>
                  <a:schemeClr val="tx1"/>
                </a:solidFill>
              </a:rPr>
              <a:t>vitamins and minerals, </a:t>
            </a:r>
            <a:r>
              <a:rPr lang="en-US" sz="1900" dirty="0">
                <a:solidFill>
                  <a:schemeClr val="tx1"/>
                </a:solidFill>
              </a:rPr>
              <a:t>so we start them off with the basics for almost anyone. Check out the difference between the RDA and doses recommended by Holistic doctors, Naturopaths and </a:t>
            </a:r>
            <a:r>
              <a:rPr lang="en-US" sz="1900" dirty="0" smtClean="0">
                <a:solidFill>
                  <a:schemeClr val="tx1"/>
                </a:solidFill>
              </a:rPr>
              <a:t>Nutritionists </a:t>
            </a:r>
            <a:r>
              <a:rPr lang="en-US" sz="1900" i="1" dirty="0" smtClean="0">
                <a:solidFill>
                  <a:schemeClr val="accent1">
                    <a:lumMod val="40000"/>
                    <a:lumOff val="60000"/>
                  </a:schemeClr>
                </a:solidFill>
              </a:rPr>
              <a:t>– Dr. Cherie, New York</a:t>
            </a:r>
          </a:p>
          <a:p>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smtClean="0">
              <a:solidFill>
                <a:schemeClr val="tx1"/>
              </a:solidFill>
            </a:endParaRPr>
          </a:p>
          <a:p>
            <a:pPr algn="ctr"/>
            <a:r>
              <a:rPr lang="en-US" sz="1800" i="1" dirty="0" smtClean="0">
                <a:solidFill>
                  <a:schemeClr val="accent1">
                    <a:lumMod val="40000"/>
                    <a:lumOff val="60000"/>
                  </a:schemeClr>
                </a:solidFill>
              </a:rPr>
              <a:t>Source: www.drcherie.hubpages.com/hub/Vitamins-How-Much-Is-Enough</a:t>
            </a:r>
            <a:endParaRPr lang="en-US" sz="1800" i="1" dirty="0">
              <a:solidFill>
                <a:schemeClr val="accent1">
                  <a:lumMod val="40000"/>
                  <a:lumOff val="60000"/>
                </a:schemeClr>
              </a:solidFill>
            </a:endParaRPr>
          </a:p>
          <a:p>
            <a:endParaRPr lang="en-US" sz="1900" dirty="0">
              <a:solidFill>
                <a:schemeClr val="tx1"/>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77067740"/>
              </p:ext>
            </p:extLst>
          </p:nvPr>
        </p:nvGraphicFramePr>
        <p:xfrm>
          <a:off x="1609090" y="2548893"/>
          <a:ext cx="9226552" cy="2971794"/>
        </p:xfrm>
        <a:graphic>
          <a:graphicData uri="http://schemas.openxmlformats.org/drawingml/2006/table">
            <a:tbl>
              <a:tblPr firstRow="1" bandRow="1">
                <a:tableStyleId>{BC89EF96-8CEA-46FF-86C4-4CE0E7609802}</a:tableStyleId>
              </a:tblPr>
              <a:tblGrid>
                <a:gridCol w="2306638"/>
                <a:gridCol w="2306638"/>
                <a:gridCol w="2306638"/>
                <a:gridCol w="2306638"/>
              </a:tblGrid>
              <a:tr h="424542">
                <a:tc>
                  <a:txBody>
                    <a:bodyPr/>
                    <a:lstStyle/>
                    <a:p>
                      <a:pPr algn="ctr"/>
                      <a:r>
                        <a:rPr lang="en-US" dirty="0" smtClean="0">
                          <a:solidFill>
                            <a:srgbClr val="FFFF00"/>
                          </a:solidFill>
                        </a:rPr>
                        <a:t>Vitamin / Mineral</a:t>
                      </a:r>
                      <a:endParaRPr lang="en-US" dirty="0">
                        <a:solidFill>
                          <a:srgbClr val="FFFF00"/>
                        </a:solidFill>
                      </a:endParaRPr>
                    </a:p>
                  </a:txBody>
                  <a:tcPr/>
                </a:tc>
                <a:tc>
                  <a:txBody>
                    <a:bodyPr/>
                    <a:lstStyle/>
                    <a:p>
                      <a:pPr algn="ctr"/>
                      <a:r>
                        <a:rPr lang="en-US" dirty="0" smtClean="0">
                          <a:solidFill>
                            <a:srgbClr val="FFFF00"/>
                          </a:solidFill>
                        </a:rPr>
                        <a:t>Current RDA</a:t>
                      </a:r>
                      <a:endParaRPr lang="en-US" dirty="0">
                        <a:solidFill>
                          <a:srgbClr val="FFFF00"/>
                        </a:solidFill>
                      </a:endParaRPr>
                    </a:p>
                  </a:txBody>
                  <a:tcPr/>
                </a:tc>
                <a:tc>
                  <a:txBody>
                    <a:bodyPr/>
                    <a:lstStyle/>
                    <a:p>
                      <a:pPr algn="ctr"/>
                      <a:r>
                        <a:rPr lang="en-US" dirty="0" smtClean="0">
                          <a:solidFill>
                            <a:srgbClr val="FFFF00"/>
                          </a:solidFill>
                        </a:rPr>
                        <a:t>Optimal</a:t>
                      </a:r>
                      <a:r>
                        <a:rPr lang="en-US" baseline="0" dirty="0" smtClean="0">
                          <a:solidFill>
                            <a:srgbClr val="FFFF00"/>
                          </a:solidFill>
                        </a:rPr>
                        <a:t> Intake</a:t>
                      </a:r>
                      <a:endParaRPr lang="en-US" dirty="0">
                        <a:solidFill>
                          <a:srgbClr val="FFFF00"/>
                        </a:solidFill>
                      </a:endParaRPr>
                    </a:p>
                  </a:txBody>
                  <a:tcPr/>
                </a:tc>
                <a:tc>
                  <a:txBody>
                    <a:bodyPr/>
                    <a:lstStyle/>
                    <a:p>
                      <a:pPr algn="ctr"/>
                      <a:r>
                        <a:rPr lang="en-US" dirty="0" smtClean="0">
                          <a:solidFill>
                            <a:srgbClr val="FFFF00"/>
                          </a:solidFill>
                        </a:rPr>
                        <a:t>% RDA</a:t>
                      </a:r>
                      <a:r>
                        <a:rPr lang="en-US" baseline="0" dirty="0" smtClean="0">
                          <a:solidFill>
                            <a:srgbClr val="FFFF00"/>
                          </a:solidFill>
                        </a:rPr>
                        <a:t> Difference</a:t>
                      </a:r>
                      <a:endParaRPr lang="en-US" dirty="0">
                        <a:solidFill>
                          <a:srgbClr val="FFFF00"/>
                        </a:solidFill>
                      </a:endParaRPr>
                    </a:p>
                  </a:txBody>
                  <a:tcPr/>
                </a:tc>
              </a:tr>
              <a:tr h="424542">
                <a:tc>
                  <a:txBody>
                    <a:bodyPr/>
                    <a:lstStyle/>
                    <a:p>
                      <a:pPr algn="ctr"/>
                      <a:r>
                        <a:rPr lang="en-US" dirty="0" smtClean="0"/>
                        <a:t>Vitamin A</a:t>
                      </a:r>
                      <a:endParaRPr lang="en-US" dirty="0"/>
                    </a:p>
                  </a:txBody>
                  <a:tcPr/>
                </a:tc>
                <a:tc>
                  <a:txBody>
                    <a:bodyPr/>
                    <a:lstStyle/>
                    <a:p>
                      <a:pPr algn="ctr"/>
                      <a:r>
                        <a:rPr lang="en-US" dirty="0" smtClean="0"/>
                        <a:t>5000 IU</a:t>
                      </a:r>
                      <a:endParaRPr lang="en-US" dirty="0"/>
                    </a:p>
                  </a:txBody>
                  <a:tcPr/>
                </a:tc>
                <a:tc>
                  <a:txBody>
                    <a:bodyPr/>
                    <a:lstStyle/>
                    <a:p>
                      <a:pPr algn="ctr"/>
                      <a:r>
                        <a:rPr lang="en-US" dirty="0" smtClean="0"/>
                        <a:t>15,000</a:t>
                      </a:r>
                      <a:r>
                        <a:rPr lang="en-US" baseline="0" dirty="0" smtClean="0"/>
                        <a:t> IU</a:t>
                      </a:r>
                      <a:endParaRPr lang="en-US" dirty="0"/>
                    </a:p>
                  </a:txBody>
                  <a:tcPr/>
                </a:tc>
                <a:tc>
                  <a:txBody>
                    <a:bodyPr/>
                    <a:lstStyle/>
                    <a:p>
                      <a:pPr algn="ctr"/>
                      <a:r>
                        <a:rPr lang="en-US" dirty="0" smtClean="0"/>
                        <a:t>300 %</a:t>
                      </a:r>
                      <a:endParaRPr lang="en-US" dirty="0"/>
                    </a:p>
                  </a:txBody>
                  <a:tcPr/>
                </a:tc>
              </a:tr>
              <a:tr h="424542">
                <a:tc>
                  <a:txBody>
                    <a:bodyPr/>
                    <a:lstStyle/>
                    <a:p>
                      <a:pPr algn="ctr"/>
                      <a:r>
                        <a:rPr lang="en-US" dirty="0" smtClean="0"/>
                        <a:t>Vitamin C</a:t>
                      </a:r>
                      <a:endParaRPr lang="en-US" dirty="0"/>
                    </a:p>
                  </a:txBody>
                  <a:tcPr/>
                </a:tc>
                <a:tc>
                  <a:txBody>
                    <a:bodyPr/>
                    <a:lstStyle/>
                    <a:p>
                      <a:pPr algn="ctr"/>
                      <a:r>
                        <a:rPr lang="en-US" dirty="0" smtClean="0"/>
                        <a:t>59.9</a:t>
                      </a:r>
                      <a:endParaRPr lang="en-US" dirty="0"/>
                    </a:p>
                  </a:txBody>
                  <a:tcPr/>
                </a:tc>
                <a:tc>
                  <a:txBody>
                    <a:bodyPr/>
                    <a:lstStyle/>
                    <a:p>
                      <a:pPr algn="ctr"/>
                      <a:r>
                        <a:rPr lang="en-US" dirty="0" smtClean="0"/>
                        <a:t>3000 - 6000 mg</a:t>
                      </a:r>
                      <a:endParaRPr lang="en-US" dirty="0"/>
                    </a:p>
                  </a:txBody>
                  <a:tcPr/>
                </a:tc>
                <a:tc>
                  <a:txBody>
                    <a:bodyPr/>
                    <a:lstStyle/>
                    <a:p>
                      <a:pPr algn="ctr"/>
                      <a:r>
                        <a:rPr lang="en-US" dirty="0" smtClean="0"/>
                        <a:t>5,000 –</a:t>
                      </a:r>
                      <a:r>
                        <a:rPr lang="en-US" baseline="0" dirty="0" smtClean="0"/>
                        <a:t> 10,000</a:t>
                      </a:r>
                      <a:r>
                        <a:rPr lang="en-US" dirty="0" smtClean="0"/>
                        <a:t> %</a:t>
                      </a:r>
                      <a:endParaRPr lang="en-US" dirty="0"/>
                    </a:p>
                  </a:txBody>
                  <a:tcPr/>
                </a:tc>
              </a:tr>
              <a:tr h="424542">
                <a:tc>
                  <a:txBody>
                    <a:bodyPr/>
                    <a:lstStyle/>
                    <a:p>
                      <a:pPr algn="ctr"/>
                      <a:r>
                        <a:rPr lang="en-US" dirty="0" smtClean="0"/>
                        <a:t>Vitamin E</a:t>
                      </a:r>
                      <a:endParaRPr lang="en-US" dirty="0"/>
                    </a:p>
                  </a:txBody>
                  <a:tcPr/>
                </a:tc>
                <a:tc>
                  <a:txBody>
                    <a:bodyPr/>
                    <a:lstStyle/>
                    <a:p>
                      <a:pPr algn="ctr"/>
                      <a:r>
                        <a:rPr lang="en-US" dirty="0" smtClean="0"/>
                        <a:t>30 IU</a:t>
                      </a:r>
                      <a:endParaRPr lang="en-US" dirty="0"/>
                    </a:p>
                  </a:txBody>
                  <a:tcPr/>
                </a:tc>
                <a:tc>
                  <a:txBody>
                    <a:bodyPr/>
                    <a:lstStyle/>
                    <a:p>
                      <a:pPr algn="ctr"/>
                      <a:r>
                        <a:rPr lang="en-US" dirty="0" smtClean="0"/>
                        <a:t>450 IU</a:t>
                      </a:r>
                      <a:endParaRPr lang="en-US" dirty="0"/>
                    </a:p>
                  </a:txBody>
                  <a:tcPr/>
                </a:tc>
                <a:tc>
                  <a:txBody>
                    <a:bodyPr/>
                    <a:lstStyle/>
                    <a:p>
                      <a:pPr algn="ctr"/>
                      <a:r>
                        <a:rPr lang="en-US" dirty="0" smtClean="0"/>
                        <a:t>1,500 </a:t>
                      </a:r>
                      <a:r>
                        <a:rPr lang="en-US" baseline="0" dirty="0" smtClean="0"/>
                        <a:t>%</a:t>
                      </a:r>
                      <a:endParaRPr lang="en-US" dirty="0"/>
                    </a:p>
                  </a:txBody>
                  <a:tcPr/>
                </a:tc>
              </a:tr>
              <a:tr h="424542">
                <a:tc>
                  <a:txBody>
                    <a:bodyPr/>
                    <a:lstStyle/>
                    <a:p>
                      <a:pPr algn="ctr"/>
                      <a:r>
                        <a:rPr lang="en-US" dirty="0" smtClean="0"/>
                        <a:t>Vitamin</a:t>
                      </a:r>
                      <a:r>
                        <a:rPr lang="en-US" baseline="0" dirty="0" smtClean="0"/>
                        <a:t> B1</a:t>
                      </a:r>
                      <a:endParaRPr lang="en-US" dirty="0"/>
                    </a:p>
                  </a:txBody>
                  <a:tcPr/>
                </a:tc>
                <a:tc>
                  <a:txBody>
                    <a:bodyPr/>
                    <a:lstStyle/>
                    <a:p>
                      <a:pPr algn="ctr"/>
                      <a:r>
                        <a:rPr lang="en-US" dirty="0" smtClean="0"/>
                        <a:t>1.5 mg</a:t>
                      </a:r>
                      <a:endParaRPr lang="en-US" dirty="0"/>
                    </a:p>
                  </a:txBody>
                  <a:tcPr/>
                </a:tc>
                <a:tc>
                  <a:txBody>
                    <a:bodyPr/>
                    <a:lstStyle/>
                    <a:p>
                      <a:pPr algn="ctr"/>
                      <a:r>
                        <a:rPr lang="en-US" dirty="0" smtClean="0"/>
                        <a:t>27 mg</a:t>
                      </a:r>
                      <a:endParaRPr lang="en-US" dirty="0"/>
                    </a:p>
                  </a:txBody>
                  <a:tcPr/>
                </a:tc>
                <a:tc>
                  <a:txBody>
                    <a:bodyPr/>
                    <a:lstStyle/>
                    <a:p>
                      <a:pPr algn="ctr"/>
                      <a:r>
                        <a:rPr lang="en-US" dirty="0" smtClean="0"/>
                        <a:t>1,800 %</a:t>
                      </a:r>
                      <a:endParaRPr lang="en-US" dirty="0"/>
                    </a:p>
                  </a:txBody>
                  <a:tcPr/>
                </a:tc>
              </a:tr>
              <a:tr h="424542">
                <a:tc>
                  <a:txBody>
                    <a:bodyPr/>
                    <a:lstStyle/>
                    <a:p>
                      <a:pPr algn="ctr"/>
                      <a:r>
                        <a:rPr lang="en-US" dirty="0" smtClean="0"/>
                        <a:t>Vitamin</a:t>
                      </a:r>
                      <a:r>
                        <a:rPr lang="en-US" baseline="0" dirty="0" smtClean="0"/>
                        <a:t> B6</a:t>
                      </a:r>
                      <a:endParaRPr lang="en-US" dirty="0"/>
                    </a:p>
                  </a:txBody>
                  <a:tcPr/>
                </a:tc>
                <a:tc>
                  <a:txBody>
                    <a:bodyPr/>
                    <a:lstStyle/>
                    <a:p>
                      <a:pPr algn="ctr"/>
                      <a:r>
                        <a:rPr lang="en-US" dirty="0" smtClean="0"/>
                        <a:t>2.o mg</a:t>
                      </a:r>
                      <a:endParaRPr lang="en-US" dirty="0"/>
                    </a:p>
                  </a:txBody>
                  <a:tcPr/>
                </a:tc>
                <a:tc>
                  <a:txBody>
                    <a:bodyPr/>
                    <a:lstStyle/>
                    <a:p>
                      <a:pPr algn="ctr"/>
                      <a:r>
                        <a:rPr lang="en-US" dirty="0" smtClean="0"/>
                        <a:t>27</a:t>
                      </a:r>
                      <a:r>
                        <a:rPr lang="en-US" baseline="0" dirty="0" smtClean="0"/>
                        <a:t> </a:t>
                      </a:r>
                      <a:r>
                        <a:rPr lang="en-US" dirty="0" smtClean="0"/>
                        <a:t>mg</a:t>
                      </a:r>
                      <a:endParaRPr lang="en-US" dirty="0"/>
                    </a:p>
                  </a:txBody>
                  <a:tcPr/>
                </a:tc>
                <a:tc>
                  <a:txBody>
                    <a:bodyPr/>
                    <a:lstStyle/>
                    <a:p>
                      <a:pPr algn="ctr"/>
                      <a:r>
                        <a:rPr lang="en-US" dirty="0" smtClean="0"/>
                        <a:t>1,350 %</a:t>
                      </a:r>
                      <a:endParaRPr lang="en-US" dirty="0"/>
                    </a:p>
                  </a:txBody>
                  <a:tcPr/>
                </a:tc>
              </a:tr>
              <a:tr h="424542">
                <a:tc>
                  <a:txBody>
                    <a:bodyPr/>
                    <a:lstStyle/>
                    <a:p>
                      <a:pPr algn="ctr"/>
                      <a:r>
                        <a:rPr lang="en-US" dirty="0" smtClean="0"/>
                        <a:t>Selenium</a:t>
                      </a:r>
                      <a:endParaRPr lang="en-US" dirty="0"/>
                    </a:p>
                  </a:txBody>
                  <a:tcPr/>
                </a:tc>
                <a:tc>
                  <a:txBody>
                    <a:bodyPr/>
                    <a:lstStyle/>
                    <a:p>
                      <a:pPr algn="ctr"/>
                      <a:r>
                        <a:rPr lang="en-US" dirty="0" smtClean="0"/>
                        <a:t>70 mcg</a:t>
                      </a:r>
                      <a:endParaRPr lang="en-US" dirty="0"/>
                    </a:p>
                  </a:txBody>
                  <a:tcPr/>
                </a:tc>
                <a:tc>
                  <a:txBody>
                    <a:bodyPr/>
                    <a:lstStyle/>
                    <a:p>
                      <a:pPr algn="ctr"/>
                      <a:r>
                        <a:rPr lang="en-US" dirty="0" smtClean="0"/>
                        <a:t>200</a:t>
                      </a:r>
                      <a:r>
                        <a:rPr lang="en-US" baseline="0" dirty="0" smtClean="0"/>
                        <a:t> </a:t>
                      </a:r>
                      <a:r>
                        <a:rPr lang="en-US" dirty="0" smtClean="0"/>
                        <a:t>mcg</a:t>
                      </a:r>
                      <a:endParaRPr lang="en-US" dirty="0"/>
                    </a:p>
                  </a:txBody>
                  <a:tcPr/>
                </a:tc>
                <a:tc>
                  <a:txBody>
                    <a:bodyPr/>
                    <a:lstStyle/>
                    <a:p>
                      <a:pPr algn="ctr"/>
                      <a:r>
                        <a:rPr lang="en-US" dirty="0" smtClean="0"/>
                        <a:t>285 %</a:t>
                      </a:r>
                      <a:endParaRPr lang="en-US" dirty="0"/>
                    </a:p>
                  </a:txBody>
                  <a:tcPr/>
                </a:tc>
              </a:tr>
            </a:tbl>
          </a:graphicData>
        </a:graphic>
      </p:graphicFrame>
    </p:spTree>
    <p:extLst>
      <p:ext uri="{BB962C8B-B14F-4D97-AF65-F5344CB8AC3E}">
        <p14:creationId xmlns:p14="http://schemas.microsoft.com/office/powerpoint/2010/main" val="4106599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endParaRPr lang="en-US" sz="1100" dirty="0" smtClean="0">
              <a:solidFill>
                <a:srgbClr val="FFFF00"/>
              </a:solidFill>
            </a:endParaRPr>
          </a:p>
          <a:p>
            <a:pPr lvl="0" algn="ctr" defTabSz="457200">
              <a:lnSpc>
                <a:spcPct val="100000"/>
              </a:lnSpc>
              <a:spcBef>
                <a:spcPts val="0"/>
              </a:spcBef>
            </a:pPr>
            <a:r>
              <a:rPr lang="en-US" sz="3400" b="1" i="1" dirty="0" smtClean="0">
                <a:solidFill>
                  <a:srgbClr val="FFFF00"/>
                </a:solidFill>
              </a:rPr>
              <a:t>The </a:t>
            </a:r>
            <a:r>
              <a:rPr lang="en-US" sz="3400" b="1" i="1" dirty="0">
                <a:solidFill>
                  <a:srgbClr val="FFFF00"/>
                </a:solidFill>
              </a:rPr>
              <a:t>“Recommended Daily Allowances” for vitamins and minerals are proving to be “grossly insufficient” in preventing the growing plague of chronic degenerative disease spreading throughout modern Western culture … a situation that is both “preventable” and ”reversible” when sufficient nutritional tools are made available to the human body.</a:t>
            </a:r>
          </a:p>
          <a:p>
            <a:pPr lvl="0" algn="ctr" defTabSz="457200">
              <a:lnSpc>
                <a:spcPct val="100000"/>
              </a:lnSpc>
              <a:spcBef>
                <a:spcPts val="0"/>
              </a:spcBef>
            </a:pPr>
            <a:endParaRPr lang="en-US" sz="3400" b="1" i="1" dirty="0" smtClean="0">
              <a:solidFill>
                <a:srgbClr val="FFFF00"/>
              </a:solidFill>
            </a:endParaRPr>
          </a:p>
          <a:p>
            <a:pPr lvl="0" algn="ctr" defTabSz="457200">
              <a:lnSpc>
                <a:spcPct val="100000"/>
              </a:lnSpc>
              <a:spcBef>
                <a:spcPts val="0"/>
              </a:spcBef>
            </a:pPr>
            <a:r>
              <a:rPr lang="en-US" sz="3400" b="1" i="1" dirty="0" smtClean="0">
                <a:solidFill>
                  <a:srgbClr val="FFFF00"/>
                </a:solidFill>
              </a:rPr>
              <a:t>Nutritional </a:t>
            </a:r>
            <a:r>
              <a:rPr lang="en-US" sz="3400" b="1" i="1" dirty="0">
                <a:solidFill>
                  <a:srgbClr val="FFFF00"/>
                </a:solidFill>
              </a:rPr>
              <a:t>deficiency-related clinical symptoms are now highly prevalent in school children and young adults …</a:t>
            </a:r>
            <a:br>
              <a:rPr lang="en-US" sz="3400" b="1" i="1" dirty="0">
                <a:solidFill>
                  <a:srgbClr val="FFFF00"/>
                </a:solidFill>
              </a:rPr>
            </a:br>
            <a:r>
              <a:rPr lang="en-US" sz="3400" b="1" i="1" dirty="0">
                <a:solidFill>
                  <a:srgbClr val="FFFF00"/>
                </a:solidFill>
              </a:rPr>
              <a:t>degenerative disease in humans is reaching a critical point.</a:t>
            </a:r>
          </a:p>
          <a:p>
            <a:pPr lvl="0" defTabSz="457200">
              <a:lnSpc>
                <a:spcPct val="100000"/>
              </a:lnSpc>
              <a:spcBef>
                <a:spcPts val="0"/>
              </a:spcBef>
            </a:pPr>
            <a:endParaRPr lang="en-US" sz="4000" dirty="0">
              <a:solidFill>
                <a:srgbClr val="FFFF00"/>
              </a:solidFill>
              <a:latin typeface="Calibri" panose="020F0502020204030204" pitchFamily="34" charset="0"/>
            </a:endParaRPr>
          </a:p>
          <a:p>
            <a:pPr algn="ctr"/>
            <a:endParaRPr lang="en-US" sz="3400" b="1" dirty="0" smtClean="0">
              <a:solidFill>
                <a:srgbClr val="FFFF00"/>
              </a:solidFill>
            </a:endParaRPr>
          </a:p>
          <a:p>
            <a:endParaRPr lang="en-US" sz="4000" dirty="0">
              <a:solidFill>
                <a:srgbClr val="FFFF00"/>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6"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216481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endParaRPr lang="en-US" sz="1600" dirty="0" smtClean="0">
              <a:solidFill>
                <a:schemeClr val="tx1"/>
              </a:solidFill>
            </a:endParaRPr>
          </a:p>
          <a:p>
            <a:pPr>
              <a:spcBef>
                <a:spcPts val="0"/>
              </a:spcBef>
            </a:pPr>
            <a:endParaRPr lang="en-US" sz="4400" b="1" i="1" dirty="0" smtClean="0">
              <a:solidFill>
                <a:srgbClr val="FFFF00"/>
              </a:solidFill>
            </a:endParaRPr>
          </a:p>
          <a:p>
            <a:pPr algn="ctr">
              <a:spcBef>
                <a:spcPts val="0"/>
              </a:spcBef>
            </a:pPr>
            <a:endParaRPr lang="en-US" sz="7200" b="1" i="1" dirty="0" smtClean="0">
              <a:solidFill>
                <a:srgbClr val="FFFF00"/>
              </a:solidFill>
            </a:endParaRPr>
          </a:p>
          <a:p>
            <a:pPr algn="ctr">
              <a:spcBef>
                <a:spcPts val="0"/>
              </a:spcBef>
            </a:pPr>
            <a:r>
              <a:rPr lang="en-US" sz="7200" b="1" i="1" dirty="0" smtClean="0">
                <a:solidFill>
                  <a:srgbClr val="FFFF00"/>
                </a:solidFill>
              </a:rPr>
              <a:t>TMF Florida has solutions</a:t>
            </a:r>
          </a:p>
          <a:p>
            <a:pPr algn="ctr">
              <a:spcBef>
                <a:spcPts val="0"/>
              </a:spcBef>
            </a:pPr>
            <a:r>
              <a:rPr lang="en-US" sz="7200" b="1" i="1" dirty="0" smtClean="0">
                <a:solidFill>
                  <a:srgbClr val="FFFF00"/>
                </a:solidFill>
              </a:rPr>
              <a:t>… … …</a:t>
            </a:r>
            <a:endParaRPr lang="en-US" sz="7200" b="1" i="1" dirty="0">
              <a:solidFill>
                <a:srgbClr val="FFFF00"/>
              </a:solidFill>
            </a:endParaRPr>
          </a:p>
          <a:p>
            <a:endParaRPr lang="en-US" sz="1500" i="1" dirty="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 y="27391"/>
            <a:ext cx="2400300" cy="1664208"/>
          </a:xfrm>
          <a:prstGeom prst="rect">
            <a:avLst/>
          </a:prstGeom>
        </p:spPr>
      </p:pic>
    </p:spTree>
    <p:extLst>
      <p:ext uri="{BB962C8B-B14F-4D97-AF65-F5344CB8AC3E}">
        <p14:creationId xmlns:p14="http://schemas.microsoft.com/office/powerpoint/2010/main" val="4082121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Low Nutrient Foods … </a:t>
            </a:r>
            <a:r>
              <a:rPr lang="en-US" sz="3600" i="1" u="sng" dirty="0" err="1" smtClean="0">
                <a:solidFill>
                  <a:srgbClr val="FFFF00"/>
                </a:solidFill>
              </a:rPr>
              <a:t>vs</a:t>
            </a:r>
            <a:r>
              <a:rPr lang="en-US" sz="3600" i="1" u="sng" dirty="0" smtClean="0">
                <a:solidFill>
                  <a:srgbClr val="FFFF00"/>
                </a:solidFill>
              </a:rPr>
              <a:t> High Nutrient Foods?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800" dirty="0" smtClean="0">
              <a:solidFill>
                <a:schemeClr val="tx1"/>
              </a:solidFill>
            </a:endParaRPr>
          </a:p>
          <a:p>
            <a:r>
              <a:rPr lang="en-US" sz="1800" dirty="0" smtClean="0">
                <a:solidFill>
                  <a:schemeClr val="tx1"/>
                </a:solidFill>
              </a:rPr>
              <a:t>In Western cultures, it is common for citizens to see, read, hear and believe that eating “xyz” portions of fruits and vegetables per day will provide a </a:t>
            </a:r>
            <a:r>
              <a:rPr lang="en-US" sz="1800" dirty="0" smtClean="0">
                <a:solidFill>
                  <a:srgbClr val="FFFF00"/>
                </a:solidFill>
              </a:rPr>
              <a:t>”sufficient daily intake” </a:t>
            </a:r>
            <a:r>
              <a:rPr lang="en-US" sz="1800" dirty="0" smtClean="0">
                <a:solidFill>
                  <a:schemeClr val="tx1"/>
                </a:solidFill>
              </a:rPr>
              <a:t>of vitamins and minerals (to “maintain health”) … and this certainly could be achieved “if “ those food sources were from more </a:t>
            </a:r>
            <a:r>
              <a:rPr lang="en-US" sz="1800" dirty="0" smtClean="0">
                <a:solidFill>
                  <a:srgbClr val="FFFF00"/>
                </a:solidFill>
              </a:rPr>
              <a:t>“nutrient-dense</a:t>
            </a:r>
            <a:r>
              <a:rPr lang="en-US" sz="1800" dirty="0" smtClean="0">
                <a:solidFill>
                  <a:schemeClr val="tx1"/>
                </a:solidFill>
              </a:rPr>
              <a:t>” fruits and food varieties. </a:t>
            </a:r>
          </a:p>
          <a:p>
            <a:endParaRPr lang="en-US" sz="1600" dirty="0">
              <a:solidFill>
                <a:schemeClr val="tx1"/>
              </a:solidFill>
            </a:endParaRPr>
          </a:p>
          <a:p>
            <a:endParaRPr lang="en-US" sz="1600" dirty="0" smtClean="0">
              <a:solidFill>
                <a:schemeClr val="tx1"/>
              </a:solidFill>
            </a:endParaRPr>
          </a:p>
          <a:p>
            <a:r>
              <a:rPr lang="en-US" sz="1800" dirty="0" smtClean="0">
                <a:solidFill>
                  <a:schemeClr val="tx1"/>
                </a:solidFill>
              </a:rPr>
              <a:t>After all, some foods can have 100’s of times more nutrients </a:t>
            </a:r>
            <a:r>
              <a:rPr lang="en-US" sz="1800" u="sng" dirty="0" smtClean="0">
                <a:solidFill>
                  <a:srgbClr val="FFFF00"/>
                </a:solidFill>
              </a:rPr>
              <a:t>in the same serving sizes</a:t>
            </a:r>
            <a:r>
              <a:rPr lang="en-US" sz="1800" dirty="0" smtClean="0">
                <a:solidFill>
                  <a:schemeClr val="tx1"/>
                </a:solidFill>
              </a:rPr>
              <a:t> when compared to others.  In which case, even “10” portions and multiple varieties of low nutrient foods will not equal “1” portion of a nutrient dense food.  Imagine the nutritional benefits of eating “5” or “10” nutrient-dense fruits and foods instead!  (see charts below) </a:t>
            </a:r>
          </a:p>
          <a:p>
            <a:endParaRPr lang="en-US" sz="1600" dirty="0" smtClean="0">
              <a:solidFill>
                <a:schemeClr val="tx1"/>
              </a:solidFill>
            </a:endParaRPr>
          </a:p>
          <a:p>
            <a:endParaRPr lang="en-US" sz="1600" dirty="0">
              <a:solidFill>
                <a:schemeClr val="tx1"/>
              </a:solidFill>
            </a:endParaRPr>
          </a:p>
          <a:p>
            <a:r>
              <a:rPr lang="en-US" sz="1800" dirty="0" smtClean="0">
                <a:solidFill>
                  <a:schemeClr val="tx1"/>
                </a:solidFill>
              </a:rPr>
              <a:t>Unfortunately, </a:t>
            </a:r>
            <a:r>
              <a:rPr lang="en-US" sz="1800" dirty="0" smtClean="0">
                <a:solidFill>
                  <a:srgbClr val="FFFF00"/>
                </a:solidFill>
              </a:rPr>
              <a:t>many popular mainstream Western fruits </a:t>
            </a:r>
            <a:r>
              <a:rPr lang="en-US" sz="1800" dirty="0" smtClean="0">
                <a:solidFill>
                  <a:schemeClr val="tx1"/>
                </a:solidFill>
              </a:rPr>
              <a:t>and vegetables are often very </a:t>
            </a:r>
            <a:r>
              <a:rPr lang="en-US" sz="1800" dirty="0" smtClean="0">
                <a:solidFill>
                  <a:srgbClr val="FFFF00"/>
                </a:solidFill>
              </a:rPr>
              <a:t>low sources of vitamins and minerals</a:t>
            </a:r>
            <a:r>
              <a:rPr lang="en-US" sz="1800" dirty="0" smtClean="0">
                <a:solidFill>
                  <a:schemeClr val="tx1"/>
                </a:solidFill>
              </a:rPr>
              <a:t>.  In addition, </a:t>
            </a:r>
            <a:r>
              <a:rPr lang="en-US" sz="1800" dirty="0">
                <a:solidFill>
                  <a:schemeClr val="tx1"/>
                </a:solidFill>
              </a:rPr>
              <a:t>many foods may also be grown in soils </a:t>
            </a:r>
            <a:r>
              <a:rPr lang="en-US" sz="1800" dirty="0" smtClean="0">
                <a:solidFill>
                  <a:schemeClr val="tx1"/>
                </a:solidFill>
              </a:rPr>
              <a:t>over-farmed and depleted </a:t>
            </a:r>
            <a:r>
              <a:rPr lang="en-US" sz="1800" dirty="0">
                <a:solidFill>
                  <a:schemeClr val="tx1"/>
                </a:solidFill>
              </a:rPr>
              <a:t>of nutrients and / or poisoned by harmful chemicals … further reducing the already naturally low nutrient values of these foods. </a:t>
            </a:r>
            <a:r>
              <a:rPr lang="en-US" sz="1800" dirty="0" smtClean="0">
                <a:solidFill>
                  <a:schemeClr val="tx1"/>
                </a:solidFill>
              </a:rPr>
              <a:t> Whereas, other countries and cultures tend to embrace, </a:t>
            </a:r>
            <a:r>
              <a:rPr lang="en-US" sz="1800" dirty="0" smtClean="0">
                <a:solidFill>
                  <a:srgbClr val="FFFF00"/>
                </a:solidFill>
              </a:rPr>
              <a:t>grow and trade in more nutrient-dense varieties </a:t>
            </a:r>
            <a:r>
              <a:rPr lang="en-US" sz="1800" dirty="0" smtClean="0">
                <a:solidFill>
                  <a:schemeClr val="tx1"/>
                </a:solidFill>
              </a:rPr>
              <a:t>of fruits and vegetables. </a:t>
            </a:r>
          </a:p>
          <a:p>
            <a:endParaRPr lang="en-US" sz="1600" dirty="0" smtClean="0">
              <a:solidFill>
                <a:schemeClr val="tx1"/>
              </a:solidFill>
            </a:endParaRPr>
          </a:p>
          <a:p>
            <a:endParaRPr lang="en-US" sz="1600" dirty="0">
              <a:solidFill>
                <a:schemeClr val="tx1"/>
              </a:solidFill>
            </a:endParaRPr>
          </a:p>
          <a:p>
            <a:r>
              <a:rPr lang="en-US" sz="1800" dirty="0" smtClean="0">
                <a:solidFill>
                  <a:schemeClr val="tx1"/>
                </a:solidFill>
              </a:rPr>
              <a:t>So, there is hope … throughout the rest of the world, it is “common” to feast regularly upon a wide variety of natural tropical and </a:t>
            </a:r>
            <a:r>
              <a:rPr lang="en-US" sz="1800" dirty="0">
                <a:solidFill>
                  <a:schemeClr val="tx1"/>
                </a:solidFill>
              </a:rPr>
              <a:t>sub-tropical </a:t>
            </a:r>
            <a:r>
              <a:rPr lang="en-US" sz="1800" dirty="0" smtClean="0">
                <a:solidFill>
                  <a:schemeClr val="tx1"/>
                </a:solidFill>
              </a:rPr>
              <a:t>fruits, vegetables, and medicinal plants … many </a:t>
            </a:r>
            <a:r>
              <a:rPr lang="en-US" sz="1800" dirty="0">
                <a:solidFill>
                  <a:schemeClr val="tx1"/>
                </a:solidFill>
              </a:rPr>
              <a:t>of which </a:t>
            </a:r>
            <a:r>
              <a:rPr lang="en-US" sz="1800" dirty="0" smtClean="0">
                <a:solidFill>
                  <a:schemeClr val="tx1"/>
                </a:solidFill>
              </a:rPr>
              <a:t>are</a:t>
            </a:r>
            <a:r>
              <a:rPr lang="en-US" sz="1800" dirty="0">
                <a:solidFill>
                  <a:schemeClr val="tx1"/>
                </a:solidFill>
              </a:rPr>
              <a:t> packed with </a:t>
            </a:r>
            <a:r>
              <a:rPr lang="en-US" sz="1800" dirty="0">
                <a:solidFill>
                  <a:srgbClr val="FFFF00"/>
                </a:solidFill>
                <a:latin typeface="Calibri" panose="020F0502020204030204" pitchFamily="34" charset="0"/>
              </a:rPr>
              <a:t>x20, x50 </a:t>
            </a:r>
            <a:r>
              <a:rPr lang="en-US" sz="1800" dirty="0">
                <a:solidFill>
                  <a:schemeClr val="tx1"/>
                </a:solidFill>
              </a:rPr>
              <a:t>and </a:t>
            </a:r>
            <a:r>
              <a:rPr lang="en-US" sz="1800" dirty="0">
                <a:solidFill>
                  <a:srgbClr val="FFFF00"/>
                </a:solidFill>
                <a:latin typeface="Calibri" panose="020F0502020204030204" pitchFamily="34" charset="0"/>
              </a:rPr>
              <a:t>x100’s</a:t>
            </a:r>
            <a:r>
              <a:rPr lang="en-US" sz="1800" dirty="0">
                <a:solidFill>
                  <a:schemeClr val="tx1"/>
                </a:solidFill>
              </a:rPr>
              <a:t> more vitamins and minerals </a:t>
            </a:r>
            <a:r>
              <a:rPr lang="en-US" sz="1800" dirty="0" smtClean="0">
                <a:solidFill>
                  <a:schemeClr val="tx1"/>
                </a:solidFill>
              </a:rPr>
              <a:t>(and other nutrients) when </a:t>
            </a:r>
            <a:r>
              <a:rPr lang="en-US" sz="1800" dirty="0">
                <a:solidFill>
                  <a:schemeClr val="tx1"/>
                </a:solidFill>
              </a:rPr>
              <a:t>compared with </a:t>
            </a:r>
            <a:r>
              <a:rPr lang="en-US" sz="1800" dirty="0" smtClean="0">
                <a:solidFill>
                  <a:schemeClr val="tx1"/>
                </a:solidFill>
              </a:rPr>
              <a:t>popular mainstream </a:t>
            </a:r>
            <a:r>
              <a:rPr lang="en-US" sz="1800" dirty="0">
                <a:solidFill>
                  <a:schemeClr val="tx1"/>
                </a:solidFill>
              </a:rPr>
              <a:t>Western </a:t>
            </a:r>
            <a:r>
              <a:rPr lang="en-US" sz="1800" dirty="0" smtClean="0">
                <a:solidFill>
                  <a:schemeClr val="tx1"/>
                </a:solidFill>
              </a:rPr>
              <a:t>foods.  </a:t>
            </a:r>
          </a:p>
          <a:p>
            <a:endParaRPr lang="en-US" sz="1800" dirty="0">
              <a:solidFill>
                <a:schemeClr val="tx1"/>
              </a:solidFill>
            </a:endParaRPr>
          </a:p>
          <a:p>
            <a:endParaRPr lang="en-US" sz="1900" dirty="0" smtClean="0">
              <a:solidFill>
                <a:schemeClr val="accent1">
                  <a:lumMod val="60000"/>
                  <a:lumOff val="40000"/>
                </a:schemeClr>
              </a:solidFill>
            </a:endParaRPr>
          </a:p>
        </p:txBody>
      </p:sp>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3739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TMF Florida … Health and Trade Solutions</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r>
              <a:rPr lang="en-US" sz="1800" dirty="0">
                <a:solidFill>
                  <a:srgbClr val="92D050"/>
                </a:solidFill>
              </a:rPr>
              <a:t>TMF </a:t>
            </a:r>
            <a:r>
              <a:rPr lang="en-US" sz="1800" dirty="0" smtClean="0">
                <a:solidFill>
                  <a:srgbClr val="92D050"/>
                </a:solidFill>
              </a:rPr>
              <a:t>Florida </a:t>
            </a:r>
            <a:r>
              <a:rPr lang="en-US" sz="1800" dirty="0" smtClean="0">
                <a:solidFill>
                  <a:schemeClr val="tx1"/>
                </a:solidFill>
              </a:rPr>
              <a:t>offers the much-needed health and trade solutions for </a:t>
            </a:r>
            <a:r>
              <a:rPr lang="en-US" sz="1800" dirty="0">
                <a:solidFill>
                  <a:schemeClr val="tx1"/>
                </a:solidFill>
              </a:rPr>
              <a:t>the EU </a:t>
            </a:r>
            <a:r>
              <a:rPr lang="en-US" sz="1800" dirty="0" smtClean="0">
                <a:solidFill>
                  <a:schemeClr val="tx1"/>
                </a:solidFill>
              </a:rPr>
              <a:t>and US markets.</a:t>
            </a:r>
          </a:p>
          <a:p>
            <a:pPr>
              <a:spcBef>
                <a:spcPts val="600"/>
              </a:spcBef>
            </a:pPr>
            <a:r>
              <a:rPr lang="en-US" sz="1800" dirty="0" smtClean="0">
                <a:solidFill>
                  <a:schemeClr val="tx1"/>
                </a:solidFill>
              </a:rPr>
              <a:t> </a:t>
            </a:r>
            <a:endParaRPr lang="en-US" sz="1800" dirty="0">
              <a:solidFill>
                <a:schemeClr val="tx1"/>
              </a:solidFill>
            </a:endParaRPr>
          </a:p>
          <a:p>
            <a:pPr>
              <a:spcBef>
                <a:spcPts val="600"/>
              </a:spcBef>
            </a:pPr>
            <a:r>
              <a:rPr lang="en-US" sz="1800" dirty="0">
                <a:solidFill>
                  <a:srgbClr val="92D050"/>
                </a:solidFill>
              </a:rPr>
              <a:t>TMF Florida </a:t>
            </a:r>
            <a:r>
              <a:rPr lang="en-US" sz="1800" dirty="0">
                <a:solidFill>
                  <a:schemeClr val="tx1"/>
                </a:solidFill>
              </a:rPr>
              <a:t>is an international export / import company based in South Florida, USA. </a:t>
            </a:r>
            <a:r>
              <a:rPr lang="en-US" sz="1800" dirty="0">
                <a:solidFill>
                  <a:srgbClr val="92D050"/>
                </a:solidFill>
              </a:rPr>
              <a:t>(</a:t>
            </a:r>
            <a:r>
              <a:rPr lang="en-US" sz="1800" dirty="0">
                <a:solidFill>
                  <a:srgbClr val="92D050"/>
                </a:solidFill>
                <a:hlinkClick r:id="rId5"/>
              </a:rPr>
              <a:t>www.tmfflorida.com</a:t>
            </a:r>
            <a:r>
              <a:rPr lang="en-US" sz="1800" dirty="0" smtClean="0">
                <a:solidFill>
                  <a:srgbClr val="92D050"/>
                </a:solidFill>
              </a:rPr>
              <a:t>)</a:t>
            </a:r>
          </a:p>
          <a:p>
            <a:pPr>
              <a:spcBef>
                <a:spcPts val="600"/>
              </a:spcBef>
            </a:pPr>
            <a:endParaRPr lang="en-US" sz="1800" dirty="0">
              <a:solidFill>
                <a:srgbClr val="92D050"/>
              </a:solidFill>
            </a:endParaRPr>
          </a:p>
          <a:p>
            <a:pPr>
              <a:spcBef>
                <a:spcPts val="600"/>
              </a:spcBef>
            </a:pPr>
            <a:r>
              <a:rPr lang="en-US" sz="1800" dirty="0">
                <a:solidFill>
                  <a:srgbClr val="92D050"/>
                </a:solidFill>
              </a:rPr>
              <a:t>TMF Florida </a:t>
            </a:r>
            <a:r>
              <a:rPr lang="en-US" sz="1800" dirty="0">
                <a:solidFill>
                  <a:schemeClr val="tx1"/>
                </a:solidFill>
              </a:rPr>
              <a:t>trades primarily in high quality, </a:t>
            </a:r>
            <a:r>
              <a:rPr lang="en-US" sz="1800" dirty="0">
                <a:solidFill>
                  <a:srgbClr val="FFFF00"/>
                </a:solidFill>
              </a:rPr>
              <a:t>nutrient-dense fresh fruits and foods </a:t>
            </a:r>
            <a:r>
              <a:rPr lang="en-US" sz="1800" dirty="0">
                <a:solidFill>
                  <a:schemeClr val="tx1"/>
                </a:solidFill>
              </a:rPr>
              <a:t>grown in </a:t>
            </a:r>
            <a:r>
              <a:rPr lang="en-US" sz="1800" dirty="0" smtClean="0">
                <a:solidFill>
                  <a:schemeClr val="tx1"/>
                </a:solidFill>
              </a:rPr>
              <a:t>the optimal </a:t>
            </a:r>
            <a:r>
              <a:rPr lang="en-US" sz="1800" dirty="0">
                <a:solidFill>
                  <a:schemeClr val="tx1"/>
                </a:solidFill>
              </a:rPr>
              <a:t>climates and fertile soils </a:t>
            </a:r>
            <a:r>
              <a:rPr lang="en-US" sz="1800" dirty="0" smtClean="0">
                <a:solidFill>
                  <a:schemeClr val="tx1"/>
                </a:solidFill>
              </a:rPr>
              <a:t>of </a:t>
            </a:r>
            <a:r>
              <a:rPr lang="en-US" sz="1800" dirty="0">
                <a:solidFill>
                  <a:schemeClr val="tx1"/>
                </a:solidFill>
              </a:rPr>
              <a:t>the </a:t>
            </a:r>
            <a:r>
              <a:rPr lang="en-US" sz="1800" dirty="0" smtClean="0">
                <a:solidFill>
                  <a:schemeClr val="tx1"/>
                </a:solidFill>
              </a:rPr>
              <a:t>tropical and sub-tropical regions of </a:t>
            </a:r>
            <a:r>
              <a:rPr lang="en-US" sz="1800" dirty="0">
                <a:solidFill>
                  <a:schemeClr val="tx1"/>
                </a:solidFill>
              </a:rPr>
              <a:t>South Florida, the </a:t>
            </a:r>
            <a:r>
              <a:rPr lang="en-US" sz="1800" dirty="0" smtClean="0">
                <a:solidFill>
                  <a:schemeClr val="tx1"/>
                </a:solidFill>
              </a:rPr>
              <a:t>Caribbean, South and Central America. </a:t>
            </a:r>
          </a:p>
          <a:p>
            <a:pPr>
              <a:spcBef>
                <a:spcPts val="600"/>
              </a:spcBef>
            </a:pPr>
            <a:endParaRPr lang="en-US" sz="1800" dirty="0">
              <a:solidFill>
                <a:schemeClr val="tx1"/>
              </a:solidFill>
            </a:endParaRPr>
          </a:p>
          <a:p>
            <a:pPr>
              <a:spcBef>
                <a:spcPts val="600"/>
              </a:spcBef>
            </a:pPr>
            <a:r>
              <a:rPr lang="en-US" sz="1800" dirty="0" smtClean="0">
                <a:solidFill>
                  <a:srgbClr val="92D050"/>
                </a:solidFill>
              </a:rPr>
              <a:t>TMF </a:t>
            </a:r>
            <a:r>
              <a:rPr lang="en-US" sz="1800" dirty="0">
                <a:solidFill>
                  <a:srgbClr val="92D050"/>
                </a:solidFill>
              </a:rPr>
              <a:t>Florida </a:t>
            </a:r>
            <a:r>
              <a:rPr lang="en-US" sz="1800" dirty="0" smtClean="0">
                <a:solidFill>
                  <a:srgbClr val="92D050"/>
                </a:solidFill>
              </a:rPr>
              <a:t> </a:t>
            </a:r>
            <a:r>
              <a:rPr lang="en-US" sz="1800" dirty="0" smtClean="0">
                <a:solidFill>
                  <a:schemeClr val="tx1"/>
                </a:solidFill>
              </a:rPr>
              <a:t>offers a variety </a:t>
            </a:r>
            <a:r>
              <a:rPr lang="en-US" sz="1800" dirty="0">
                <a:solidFill>
                  <a:schemeClr val="tx1"/>
                </a:solidFill>
              </a:rPr>
              <a:t>of nutrient-dense </a:t>
            </a:r>
            <a:r>
              <a:rPr lang="en-US" sz="1800" dirty="0" smtClean="0">
                <a:solidFill>
                  <a:schemeClr val="tx1"/>
                </a:solidFill>
              </a:rPr>
              <a:t>products, including delicious tropical fruits </a:t>
            </a:r>
            <a:r>
              <a:rPr lang="en-US" sz="1800" dirty="0">
                <a:solidFill>
                  <a:schemeClr val="tx1"/>
                </a:solidFill>
              </a:rPr>
              <a:t>… many of which are packed with </a:t>
            </a:r>
            <a:r>
              <a:rPr lang="en-US" sz="1800" dirty="0">
                <a:solidFill>
                  <a:srgbClr val="FFFF00"/>
                </a:solidFill>
              </a:rPr>
              <a:t>x20, x50 and </a:t>
            </a:r>
            <a:r>
              <a:rPr lang="en-US" sz="1800" dirty="0" smtClean="0">
                <a:solidFill>
                  <a:srgbClr val="FFFF00"/>
                </a:solidFill>
              </a:rPr>
              <a:t>x100+ </a:t>
            </a:r>
            <a:r>
              <a:rPr lang="en-US" sz="1800" dirty="0">
                <a:solidFill>
                  <a:srgbClr val="FFFF00"/>
                </a:solidFill>
              </a:rPr>
              <a:t>more </a:t>
            </a:r>
            <a:r>
              <a:rPr lang="en-US" sz="1800" dirty="0" smtClean="0">
                <a:solidFill>
                  <a:srgbClr val="FFFF00"/>
                </a:solidFill>
              </a:rPr>
              <a:t>vitamins and minerals</a:t>
            </a:r>
            <a:r>
              <a:rPr lang="en-US" sz="1800" dirty="0" smtClean="0">
                <a:solidFill>
                  <a:schemeClr val="tx1"/>
                </a:solidFill>
              </a:rPr>
              <a:t>, as well as, superior anti-oxidants, amino acids, enzymes and other essential micro-nutrients, when </a:t>
            </a:r>
            <a:r>
              <a:rPr lang="en-US" sz="1800" dirty="0">
                <a:solidFill>
                  <a:schemeClr val="tx1"/>
                </a:solidFill>
              </a:rPr>
              <a:t>compared to </a:t>
            </a:r>
            <a:r>
              <a:rPr lang="en-US" sz="1800" dirty="0" smtClean="0">
                <a:solidFill>
                  <a:schemeClr val="tx1"/>
                </a:solidFill>
              </a:rPr>
              <a:t>many popular mainstream </a:t>
            </a:r>
            <a:r>
              <a:rPr lang="en-US" sz="1800" dirty="0">
                <a:solidFill>
                  <a:schemeClr val="tx1"/>
                </a:solidFill>
              </a:rPr>
              <a:t>Western </a:t>
            </a:r>
            <a:r>
              <a:rPr lang="en-US" sz="1800" dirty="0" smtClean="0">
                <a:solidFill>
                  <a:schemeClr val="tx1"/>
                </a:solidFill>
              </a:rPr>
              <a:t>fruits (see charts below). </a:t>
            </a:r>
          </a:p>
          <a:p>
            <a:pPr>
              <a:spcBef>
                <a:spcPts val="600"/>
              </a:spcBef>
            </a:pPr>
            <a:endParaRPr lang="en-US" sz="1800" dirty="0">
              <a:solidFill>
                <a:schemeClr val="tx1"/>
              </a:solidFill>
            </a:endParaRPr>
          </a:p>
          <a:p>
            <a:pPr>
              <a:spcBef>
                <a:spcPts val="600"/>
              </a:spcBef>
            </a:pPr>
            <a:r>
              <a:rPr lang="en-US" sz="1800" dirty="0" smtClean="0">
                <a:solidFill>
                  <a:srgbClr val="92D050"/>
                </a:solidFill>
              </a:rPr>
              <a:t>TMF Florida </a:t>
            </a:r>
            <a:r>
              <a:rPr lang="en-US" sz="1800" dirty="0" smtClean="0">
                <a:solidFill>
                  <a:schemeClr val="tx1"/>
                </a:solidFill>
              </a:rPr>
              <a:t>offers nutrient-dense </a:t>
            </a:r>
            <a:r>
              <a:rPr lang="en-US" sz="1800" dirty="0" smtClean="0">
                <a:solidFill>
                  <a:srgbClr val="FFFF00"/>
                </a:solidFill>
              </a:rPr>
              <a:t>organic products </a:t>
            </a:r>
            <a:r>
              <a:rPr lang="en-US" sz="1800" dirty="0" smtClean="0">
                <a:solidFill>
                  <a:schemeClr val="tx1"/>
                </a:solidFill>
              </a:rPr>
              <a:t>grown using </a:t>
            </a:r>
            <a:r>
              <a:rPr lang="en-US" sz="1800" dirty="0" smtClean="0">
                <a:solidFill>
                  <a:srgbClr val="FFFF00"/>
                </a:solidFill>
              </a:rPr>
              <a:t>hydroponic, </a:t>
            </a:r>
            <a:r>
              <a:rPr lang="en-US" sz="1800" dirty="0" err="1" smtClean="0">
                <a:solidFill>
                  <a:srgbClr val="FFFF00"/>
                </a:solidFill>
              </a:rPr>
              <a:t>aeroponic</a:t>
            </a:r>
            <a:r>
              <a:rPr lang="en-US" sz="1800" dirty="0" smtClean="0">
                <a:solidFill>
                  <a:srgbClr val="FFFF00"/>
                </a:solidFill>
              </a:rPr>
              <a:t> </a:t>
            </a:r>
            <a:r>
              <a:rPr lang="en-US" sz="1800" dirty="0" smtClean="0">
                <a:solidFill>
                  <a:schemeClr val="tx1"/>
                </a:solidFill>
              </a:rPr>
              <a:t>and </a:t>
            </a:r>
            <a:r>
              <a:rPr lang="en-US" sz="1800" dirty="0" err="1" smtClean="0">
                <a:solidFill>
                  <a:srgbClr val="FFFF00"/>
                </a:solidFill>
              </a:rPr>
              <a:t>aquaponic</a:t>
            </a:r>
            <a:r>
              <a:rPr lang="en-US" sz="1800" dirty="0" smtClean="0">
                <a:solidFill>
                  <a:srgbClr val="FFFF00"/>
                </a:solidFill>
              </a:rPr>
              <a:t> technologies</a:t>
            </a:r>
            <a:r>
              <a:rPr lang="en-US" sz="1800" dirty="0" smtClean="0">
                <a:solidFill>
                  <a:schemeClr val="tx1"/>
                </a:solidFill>
              </a:rPr>
              <a:t>, optimal nutrient delivery techniques, consistent quality products and yields … while reducing carbon footprint.</a:t>
            </a:r>
            <a:endParaRPr lang="en-US" sz="1800" dirty="0">
              <a:solidFill>
                <a:schemeClr val="tx1"/>
              </a:solidFill>
            </a:endParaRPr>
          </a:p>
          <a:p>
            <a:pPr>
              <a:spcBef>
                <a:spcPts val="600"/>
              </a:spcBef>
            </a:pPr>
            <a:endParaRPr lang="en-US" sz="1800" dirty="0" smtClean="0">
              <a:solidFill>
                <a:srgbClr val="92D050"/>
              </a:solidFill>
            </a:endParaRPr>
          </a:p>
          <a:p>
            <a:pPr>
              <a:spcBef>
                <a:spcPts val="600"/>
              </a:spcBef>
            </a:pPr>
            <a:r>
              <a:rPr lang="en-US" sz="1800" dirty="0" smtClean="0">
                <a:solidFill>
                  <a:srgbClr val="92D050"/>
                </a:solidFill>
              </a:rPr>
              <a:t>TMF </a:t>
            </a:r>
            <a:r>
              <a:rPr lang="en-US" sz="1800" dirty="0">
                <a:solidFill>
                  <a:srgbClr val="92D050"/>
                </a:solidFill>
              </a:rPr>
              <a:t>Florida </a:t>
            </a:r>
            <a:r>
              <a:rPr lang="en-US" sz="1800" dirty="0">
                <a:solidFill>
                  <a:schemeClr val="tx1"/>
                </a:solidFill>
              </a:rPr>
              <a:t>may also supply </a:t>
            </a:r>
            <a:r>
              <a:rPr lang="en-US" sz="1800" dirty="0" smtClean="0">
                <a:solidFill>
                  <a:schemeClr val="tx1"/>
                </a:solidFill>
              </a:rPr>
              <a:t>other organic </a:t>
            </a:r>
            <a:r>
              <a:rPr lang="en-US" sz="1800" dirty="0">
                <a:solidFill>
                  <a:schemeClr val="tx1"/>
                </a:solidFill>
              </a:rPr>
              <a:t>produce, </a:t>
            </a:r>
            <a:r>
              <a:rPr lang="en-US" sz="1800" dirty="0" smtClean="0">
                <a:solidFill>
                  <a:schemeClr val="tx1"/>
                </a:solidFill>
              </a:rPr>
              <a:t>dried and semi-dried produce, vegetables, micro-greens</a:t>
            </a:r>
            <a:r>
              <a:rPr lang="en-US" sz="1800" dirty="0">
                <a:solidFill>
                  <a:schemeClr val="tx1"/>
                </a:solidFill>
              </a:rPr>
              <a:t>, </a:t>
            </a:r>
            <a:r>
              <a:rPr lang="en-US" sz="1800" dirty="0" smtClean="0">
                <a:solidFill>
                  <a:schemeClr val="tx1"/>
                </a:solidFill>
              </a:rPr>
              <a:t>ginger, fruit pulps, </a:t>
            </a:r>
            <a:r>
              <a:rPr lang="en-US" sz="1800" dirty="0">
                <a:solidFill>
                  <a:schemeClr val="tx1"/>
                </a:solidFill>
              </a:rPr>
              <a:t>sweet potatoes, </a:t>
            </a:r>
            <a:r>
              <a:rPr lang="en-US" sz="1800" dirty="0" smtClean="0">
                <a:solidFill>
                  <a:schemeClr val="tx1"/>
                </a:solidFill>
              </a:rPr>
              <a:t>mushrooms</a:t>
            </a:r>
            <a:r>
              <a:rPr lang="en-US" sz="1800" dirty="0">
                <a:solidFill>
                  <a:schemeClr val="tx1"/>
                </a:solidFill>
              </a:rPr>
              <a:t>, raw honey, nuts, grains, coffee, wine, </a:t>
            </a:r>
            <a:r>
              <a:rPr lang="en-US" sz="1800" dirty="0" smtClean="0">
                <a:solidFill>
                  <a:schemeClr val="tx1"/>
                </a:solidFill>
              </a:rPr>
              <a:t>extra virgin </a:t>
            </a:r>
            <a:r>
              <a:rPr lang="en-US" sz="1800" dirty="0">
                <a:solidFill>
                  <a:schemeClr val="tx1"/>
                </a:solidFill>
              </a:rPr>
              <a:t>olive oil, herbs and spices</a:t>
            </a:r>
            <a:r>
              <a:rPr lang="en-US" sz="1800" dirty="0" smtClean="0">
                <a:solidFill>
                  <a:schemeClr val="tx1"/>
                </a:solidFill>
              </a:rPr>
              <a:t>.</a:t>
            </a:r>
            <a:endParaRPr lang="en-US" sz="1800" dirty="0">
              <a:solidFill>
                <a:schemeClr val="tx1"/>
              </a:solidFill>
            </a:endParaRPr>
          </a:p>
        </p:txBody>
      </p:sp>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86718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AESAN Study – Micronutrients in the Spanish Diet</a:t>
            </a:r>
            <a:endParaRPr lang="en-US" sz="3600" i="1"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According </a:t>
            </a:r>
            <a:r>
              <a:rPr lang="en-US" sz="2000" dirty="0">
                <a:solidFill>
                  <a:schemeClr val="tx1"/>
                </a:solidFill>
              </a:rPr>
              <a:t>to data from the </a:t>
            </a:r>
            <a:r>
              <a:rPr lang="en-US" sz="2000" i="1" dirty="0">
                <a:solidFill>
                  <a:schemeClr val="accent1">
                    <a:lumMod val="60000"/>
                    <a:lumOff val="40000"/>
                  </a:schemeClr>
                </a:solidFill>
              </a:rPr>
              <a:t>National Survey on Dietary Intake </a:t>
            </a:r>
            <a:r>
              <a:rPr lang="en-US" sz="2000" dirty="0">
                <a:solidFill>
                  <a:schemeClr val="tx1"/>
                </a:solidFill>
              </a:rPr>
              <a:t>conducted recently by the </a:t>
            </a:r>
            <a:r>
              <a:rPr lang="en-US" sz="2000" i="1" dirty="0">
                <a:solidFill>
                  <a:schemeClr val="accent1">
                    <a:lumMod val="60000"/>
                    <a:lumOff val="40000"/>
                  </a:schemeClr>
                </a:solidFill>
              </a:rPr>
              <a:t>Spanish Agency for Food Safety and Nutrition (AESAN)</a:t>
            </a:r>
            <a:r>
              <a:rPr lang="en-US" sz="2000" dirty="0">
                <a:solidFill>
                  <a:schemeClr val="tx1"/>
                </a:solidFill>
              </a:rPr>
              <a:t>, the case of Spain is particular</a:t>
            </a:r>
            <a:r>
              <a:rPr lang="en-US" sz="2000" dirty="0" smtClean="0">
                <a:solidFill>
                  <a:schemeClr val="tx1"/>
                </a:solidFill>
              </a:rPr>
              <a:t>.</a:t>
            </a:r>
          </a:p>
          <a:p>
            <a:endParaRPr lang="en-US" sz="2000" dirty="0">
              <a:solidFill>
                <a:schemeClr val="tx1"/>
              </a:solidFill>
            </a:endParaRPr>
          </a:p>
          <a:p>
            <a:r>
              <a:rPr lang="en-US" sz="2000" dirty="0">
                <a:solidFill>
                  <a:schemeClr val="tx1"/>
                </a:solidFill>
              </a:rPr>
              <a:t>From all the values </a:t>
            </a:r>
            <a:r>
              <a:rPr lang="en-US" sz="2000" dirty="0" err="1">
                <a:solidFill>
                  <a:schemeClr val="tx1"/>
                </a:solidFill>
              </a:rPr>
              <a:t>analysed</a:t>
            </a:r>
            <a:r>
              <a:rPr lang="en-US" sz="2000" dirty="0">
                <a:solidFill>
                  <a:schemeClr val="tx1"/>
                </a:solidFill>
              </a:rPr>
              <a:t> we can conclude that average micronutrient consumption exceeds 80% of the </a:t>
            </a:r>
            <a:r>
              <a:rPr lang="en-US" sz="2000" i="1" u="sng" dirty="0" smtClean="0">
                <a:solidFill>
                  <a:srgbClr val="FFFF00"/>
                </a:solidFill>
              </a:rPr>
              <a:t>reference </a:t>
            </a:r>
            <a:r>
              <a:rPr lang="en-US" sz="2000" i="1" u="sng" dirty="0">
                <a:solidFill>
                  <a:srgbClr val="FFFF00"/>
                </a:solidFill>
              </a:rPr>
              <a:t>dietary </a:t>
            </a:r>
            <a:r>
              <a:rPr lang="en-US" sz="2000" i="1" u="sng" dirty="0" smtClean="0">
                <a:solidFill>
                  <a:srgbClr val="FFFF00"/>
                </a:solidFill>
              </a:rPr>
              <a:t>intakes (RDI’s / RDA’s)</a:t>
            </a:r>
            <a:r>
              <a:rPr lang="en-US" sz="2000" dirty="0" smtClean="0">
                <a:solidFill>
                  <a:schemeClr val="tx1"/>
                </a:solidFill>
              </a:rPr>
              <a:t>, </a:t>
            </a:r>
            <a:r>
              <a:rPr lang="en-US" sz="2000" dirty="0">
                <a:solidFill>
                  <a:schemeClr val="tx1"/>
                </a:solidFill>
              </a:rPr>
              <a:t>except in the case of zinc, iron in women of childbearing age, vitamin A, vitamin D and folic acid, in which inadequate intake can be observed</a:t>
            </a:r>
            <a:r>
              <a:rPr lang="en-US" sz="2000" dirty="0" smtClean="0">
                <a:solidFill>
                  <a:schemeClr val="tx1"/>
                </a:solidFill>
              </a:rPr>
              <a:t>.</a:t>
            </a:r>
          </a:p>
          <a:p>
            <a:endParaRPr lang="en-US" sz="2000" dirty="0">
              <a:solidFill>
                <a:schemeClr val="tx1"/>
              </a:solidFill>
            </a:endParaRPr>
          </a:p>
          <a:p>
            <a:r>
              <a:rPr lang="en-US" sz="2000" dirty="0" smtClean="0">
                <a:solidFill>
                  <a:schemeClr val="tx1"/>
                </a:solidFill>
              </a:rPr>
              <a:t>The AESAN </a:t>
            </a:r>
            <a:r>
              <a:rPr lang="en-US" sz="2000" dirty="0">
                <a:solidFill>
                  <a:schemeClr val="tx1"/>
                </a:solidFill>
              </a:rPr>
              <a:t>survey concludes: </a:t>
            </a:r>
            <a:r>
              <a:rPr lang="en-US" sz="2000" i="1" dirty="0">
                <a:solidFill>
                  <a:schemeClr val="accent1">
                    <a:lumMod val="60000"/>
                    <a:lumOff val="40000"/>
                  </a:schemeClr>
                </a:solidFill>
              </a:rPr>
              <a:t>"The modern Spanish diet is a western-type diet, further and further removed from typical Mediterranean cuisine, although this gap is lower than </a:t>
            </a:r>
            <a:r>
              <a:rPr lang="en-US" sz="2000" i="1" dirty="0" smtClean="0">
                <a:solidFill>
                  <a:schemeClr val="accent1">
                    <a:lumMod val="60000"/>
                    <a:lumOff val="40000"/>
                  </a:schemeClr>
                </a:solidFill>
              </a:rPr>
              <a:t>expected </a:t>
            </a:r>
            <a:r>
              <a:rPr lang="en-US" sz="2000" i="1" dirty="0">
                <a:solidFill>
                  <a:schemeClr val="accent1">
                    <a:lumMod val="60000"/>
                    <a:lumOff val="40000"/>
                  </a:schemeClr>
                </a:solidFill>
              </a:rPr>
              <a:t>due to the population's high consumption of fish</a:t>
            </a:r>
            <a:r>
              <a:rPr lang="en-US" sz="2000" i="1" dirty="0" smtClean="0">
                <a:solidFill>
                  <a:schemeClr val="accent1">
                    <a:lumMod val="60000"/>
                    <a:lumOff val="40000"/>
                  </a:schemeClr>
                </a:solidFill>
              </a:rPr>
              <a:t>.“</a:t>
            </a:r>
          </a:p>
          <a:p>
            <a:endParaRPr lang="en-US" sz="2000" dirty="0"/>
          </a:p>
          <a:p>
            <a:r>
              <a:rPr lang="en-US" sz="2000" dirty="0">
                <a:solidFill>
                  <a:schemeClr val="tx1"/>
                </a:solidFill>
              </a:rPr>
              <a:t>As such, the data show very low intakes of vegetables, fruits and their derivatives, low consumption of cereals, mainly refined, and high intake of meats and their derivatives and products prepared with high sodium, fat and added sugar content</a:t>
            </a:r>
            <a:r>
              <a:rPr lang="en-US" sz="2000" dirty="0" smtClean="0">
                <a:solidFill>
                  <a:schemeClr val="tx1"/>
                </a:solidFill>
              </a:rPr>
              <a:t>.</a:t>
            </a:r>
            <a:r>
              <a:rPr lang="en-US" sz="2000" b="1" dirty="0"/>
              <a:t> </a:t>
            </a:r>
            <a:endParaRPr lang="en-US" sz="2000" b="1" dirty="0" smtClean="0"/>
          </a:p>
          <a:p>
            <a:endParaRPr lang="en-US" sz="1800" b="1" dirty="0">
              <a:solidFill>
                <a:schemeClr val="tx1"/>
              </a:solidFill>
            </a:endParaRPr>
          </a:p>
          <a:p>
            <a:endParaRPr lang="en-US" sz="1500" i="1" dirty="0" smtClean="0">
              <a:solidFill>
                <a:schemeClr val="accent1">
                  <a:lumMod val="60000"/>
                  <a:lumOff val="40000"/>
                </a:schemeClr>
              </a:solidFill>
            </a:endParaRPr>
          </a:p>
          <a:p>
            <a:r>
              <a:rPr lang="en-US" sz="1500" i="1" dirty="0" smtClean="0">
                <a:solidFill>
                  <a:schemeClr val="accent1">
                    <a:lumMod val="60000"/>
                    <a:lumOff val="40000"/>
                  </a:schemeClr>
                </a:solidFill>
              </a:rPr>
              <a:t>Source: www.edicalxpress.com/news/2013-11-europeans-consume-vitamins-minerals.html</a:t>
            </a:r>
          </a:p>
          <a:p>
            <a:endParaRPr lang="en-US" sz="1500" i="1" dirty="0" smtClean="0">
              <a:solidFill>
                <a:schemeClr val="accent1">
                  <a:lumMod val="60000"/>
                  <a:lumOff val="40000"/>
                </a:schemeClr>
              </a:solidFill>
            </a:endParaRPr>
          </a:p>
          <a:p>
            <a:r>
              <a:rPr lang="en-US" sz="1500" i="1" dirty="0" smtClean="0">
                <a:solidFill>
                  <a:schemeClr val="accent1">
                    <a:lumMod val="60000"/>
                    <a:lumOff val="40000"/>
                  </a:schemeClr>
                </a:solidFill>
              </a:rPr>
              <a:t>For more </a:t>
            </a:r>
            <a:r>
              <a:rPr lang="en-US" sz="1500" i="1" dirty="0">
                <a:solidFill>
                  <a:schemeClr val="accent1">
                    <a:lumMod val="60000"/>
                    <a:lumOff val="40000"/>
                  </a:schemeClr>
                </a:solidFill>
              </a:rPr>
              <a:t>information: </a:t>
            </a:r>
            <a:r>
              <a:rPr lang="en-US" sz="1500" i="1" dirty="0" err="1">
                <a:solidFill>
                  <a:schemeClr val="accent1">
                    <a:lumMod val="60000"/>
                    <a:lumOff val="40000"/>
                  </a:schemeClr>
                </a:solidFill>
              </a:rPr>
              <a:t>Mensink</a:t>
            </a:r>
            <a:r>
              <a:rPr lang="en-US" sz="1500" i="1" dirty="0">
                <a:solidFill>
                  <a:schemeClr val="accent1">
                    <a:lumMod val="60000"/>
                    <a:lumOff val="40000"/>
                  </a:schemeClr>
                </a:solidFill>
              </a:rPr>
              <a:t> G.B.M. et al. Mapping low intake of micronutrients across Europe, British Journal of Nutrition 2013; 14:1-19.</a:t>
            </a: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602901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6600" dirty="0" smtClean="0">
                <a:solidFill>
                  <a:srgbClr val="FFFF00"/>
                </a:solidFill>
              </a:rPr>
              <a:t>TMF Florida</a:t>
            </a:r>
          </a:p>
          <a:p>
            <a:pPr algn="ctr">
              <a:spcBef>
                <a:spcPts val="4800"/>
              </a:spcBef>
            </a:pPr>
            <a:r>
              <a:rPr lang="en-US" sz="6000" dirty="0" smtClean="0">
                <a:solidFill>
                  <a:srgbClr val="FFFF00"/>
                </a:solidFill>
              </a:rPr>
              <a:t>Tropical Fruits &amp; Foods</a:t>
            </a:r>
            <a:endParaRPr lang="en-US" sz="6000" dirty="0" smtClean="0">
              <a:solidFill>
                <a:schemeClr val="tx1"/>
              </a:solidFill>
            </a:endParaRPr>
          </a:p>
          <a:p>
            <a:pPr algn="ctr">
              <a:spcBef>
                <a:spcPts val="4800"/>
              </a:spcBef>
            </a:pPr>
            <a:r>
              <a:rPr lang="en-US" sz="6000" dirty="0" err="1">
                <a:solidFill>
                  <a:schemeClr val="tx1"/>
                </a:solidFill>
              </a:rPr>
              <a:t>v</a:t>
            </a:r>
            <a:r>
              <a:rPr lang="en-US" sz="6000" dirty="0" err="1" smtClean="0">
                <a:solidFill>
                  <a:schemeClr val="tx1"/>
                </a:solidFill>
              </a:rPr>
              <a:t>s</a:t>
            </a:r>
            <a:endParaRPr lang="en-US" sz="6000" dirty="0">
              <a:solidFill>
                <a:schemeClr val="tx1"/>
              </a:solidFill>
            </a:endParaRPr>
          </a:p>
          <a:p>
            <a:pPr algn="ctr">
              <a:spcBef>
                <a:spcPts val="4800"/>
              </a:spcBef>
            </a:pPr>
            <a:r>
              <a:rPr lang="en-US" sz="6000" dirty="0" smtClean="0">
                <a:solidFill>
                  <a:schemeClr val="tx1"/>
                </a:solidFill>
              </a:rPr>
              <a:t>Common Western Fruits &amp; Foods</a:t>
            </a:r>
            <a:endParaRPr lang="en-US" sz="6000" dirty="0">
              <a:solidFill>
                <a:schemeClr val="tx1"/>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02023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170" y="284905"/>
            <a:ext cx="11738610" cy="628818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9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6906" y="284905"/>
            <a:ext cx="11576554" cy="638605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2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712" y="284905"/>
            <a:ext cx="11006941" cy="6386059"/>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8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712" y="349597"/>
            <a:ext cx="11006941" cy="6256674"/>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95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31" y="349597"/>
            <a:ext cx="10691102" cy="6256674"/>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96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7200" i="1" dirty="0">
                <a:solidFill>
                  <a:srgbClr val="FFFF00"/>
                </a:solidFill>
              </a:rPr>
              <a:t>T</a:t>
            </a:r>
            <a:r>
              <a:rPr lang="en-US" sz="7200" i="1" dirty="0" smtClean="0">
                <a:solidFill>
                  <a:srgbClr val="FFFF00"/>
                </a:solidFill>
              </a:rPr>
              <a:t>MF Florida </a:t>
            </a:r>
            <a:r>
              <a:rPr lang="en-US" sz="7200" i="1" dirty="0">
                <a:solidFill>
                  <a:srgbClr val="FFFF00"/>
                </a:solidFill>
              </a:rPr>
              <a:t>Q</a:t>
            </a:r>
            <a:r>
              <a:rPr lang="en-US" sz="7200" i="1" dirty="0" smtClean="0">
                <a:solidFill>
                  <a:srgbClr val="FFFF00"/>
                </a:solidFill>
              </a:rPr>
              <a:t>uick Links:</a:t>
            </a:r>
            <a:endParaRPr lang="en-US" sz="1500" i="1" dirty="0" smtClean="0">
              <a:solidFill>
                <a:schemeClr val="accent1">
                  <a:lumMod val="60000"/>
                  <a:lumOff val="40000"/>
                </a:schemeClr>
              </a:solidFill>
            </a:endParaRPr>
          </a:p>
          <a:p>
            <a:pPr marL="1485900"/>
            <a:endParaRPr lang="en-US" sz="1800" dirty="0"/>
          </a:p>
          <a:p>
            <a:pPr marL="1485900"/>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tmfflorida.com/images_profiles_PDF/store_fruits_a_to_z_A4.pdf</a:t>
            </a:r>
          </a:p>
          <a:p>
            <a:pPr marL="1828800" indent="-342900">
              <a:buFont typeface="Arial" panose="020B0604020202020204" pitchFamily="34" charset="0"/>
              <a:buChar char="•"/>
            </a:pPr>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tmfflorida.com/images_profiles_PDF/store_5_per_day.pdf</a:t>
            </a:r>
          </a:p>
          <a:p>
            <a:pPr marL="1828800" indent="-342900">
              <a:buFont typeface="Arial" panose="020B0604020202020204" pitchFamily="34" charset="0"/>
              <a:buChar char="•"/>
            </a:pPr>
            <a:endParaRPr lang="en-US" sz="2200" i="1" dirty="0">
              <a:solidFill>
                <a:schemeClr val="accent1">
                  <a:lumMod val="60000"/>
                  <a:lumOff val="40000"/>
                </a:schemeClr>
              </a:solidFill>
            </a:endParaRPr>
          </a:p>
          <a:p>
            <a:pPr marL="1828800" indent="-342900">
              <a:buFont typeface="Arial" panose="020B0604020202020204" pitchFamily="34" charset="0"/>
              <a:buChar char="•"/>
            </a:pPr>
            <a:r>
              <a:rPr lang="en-US" sz="2200" dirty="0"/>
              <a:t>http://</a:t>
            </a:r>
            <a:r>
              <a:rPr lang="en-US" sz="2200" dirty="0" smtClean="0"/>
              <a:t>tmfflorida.com/images_profiles_PDF/store_moringa_A4.pdf</a:t>
            </a:r>
            <a:endParaRPr lang="en-US" sz="2200" i="1" dirty="0" smtClean="0">
              <a:solidFill>
                <a:schemeClr val="accent1">
                  <a:lumMod val="60000"/>
                  <a:lumOff val="40000"/>
                </a:schemeClr>
              </a:solidFill>
            </a:endParaRPr>
          </a:p>
          <a:p>
            <a:pPr marL="1485900"/>
            <a:r>
              <a:rPr lang="en-US" sz="2200" i="1" dirty="0">
                <a:solidFill>
                  <a:schemeClr val="accent1">
                    <a:lumMod val="60000"/>
                    <a:lumOff val="40000"/>
                  </a:schemeClr>
                </a:solidFill>
              </a:rPr>
              <a:t/>
            </a:r>
            <a:br>
              <a:rPr lang="en-US" sz="2200" i="1" dirty="0">
                <a:solidFill>
                  <a:schemeClr val="accent1">
                    <a:lumMod val="60000"/>
                    <a:lumOff val="40000"/>
                  </a:schemeClr>
                </a:solidFill>
              </a:rPr>
            </a:br>
            <a:endParaRPr lang="en-US" sz="2200" i="1" dirty="0" smtClean="0">
              <a:solidFill>
                <a:schemeClr val="accent1">
                  <a:lumMod val="60000"/>
                  <a:lumOff val="40000"/>
                </a:schemeClr>
              </a:solidFill>
            </a:endParaRPr>
          </a:p>
          <a:p>
            <a:pPr marL="1828800" indent="-342900">
              <a:spcBef>
                <a:spcPts val="1200"/>
              </a:spcBef>
              <a:buFont typeface="Arial" panose="020B0604020202020204" pitchFamily="34" charset="0"/>
              <a:buChar char="•"/>
            </a:pPr>
            <a:r>
              <a:rPr lang="en-US" sz="2200" dirty="0">
                <a:solidFill>
                  <a:srgbClr val="92D050"/>
                </a:solidFill>
              </a:rPr>
              <a:t>http://</a:t>
            </a:r>
            <a:r>
              <a:rPr lang="en-US" sz="2200" dirty="0" smtClean="0">
                <a:solidFill>
                  <a:srgbClr val="92D050"/>
                </a:solidFill>
              </a:rPr>
              <a:t>tmfflorida.com/commercial_info.html</a:t>
            </a:r>
          </a:p>
          <a:p>
            <a:pPr marL="1828800" indent="-342900">
              <a:buFont typeface="Arial" panose="020B0604020202020204" pitchFamily="34" charset="0"/>
              <a:buChar char="•"/>
            </a:pPr>
            <a:endParaRPr lang="en-US" sz="2200" i="1" dirty="0">
              <a:solidFill>
                <a:srgbClr val="92D050"/>
              </a:solidFill>
            </a:endParaRPr>
          </a:p>
          <a:p>
            <a:pPr marL="1828800" indent="-342900">
              <a:buFont typeface="Arial" panose="020B0604020202020204" pitchFamily="34" charset="0"/>
              <a:buChar char="•"/>
            </a:pPr>
            <a:r>
              <a:rPr lang="en-US" sz="2200" dirty="0">
                <a:solidFill>
                  <a:srgbClr val="92D050"/>
                </a:solidFill>
              </a:rPr>
              <a:t>http://tmfflorida.com/images_trade_info/TMF_presentation.pdf</a:t>
            </a:r>
            <a:endParaRPr lang="en-US" sz="2200" i="1" dirty="0">
              <a:solidFill>
                <a:srgbClr val="92D050"/>
              </a:solidFill>
            </a:endParaRPr>
          </a:p>
          <a:p>
            <a:pPr marL="1828800" indent="-342900">
              <a:buFont typeface="Arial" panose="020B0604020202020204" pitchFamily="34" charset="0"/>
              <a:buChar char="•"/>
            </a:pPr>
            <a:endParaRPr lang="en-US" sz="2200" i="1" dirty="0" smtClean="0">
              <a:solidFill>
                <a:srgbClr val="92D050"/>
              </a:solidFill>
            </a:endParaRPr>
          </a:p>
          <a:p>
            <a:pPr marL="1828800" indent="-342900">
              <a:buFont typeface="Arial" panose="020B0604020202020204" pitchFamily="34" charset="0"/>
              <a:buChar char="•"/>
            </a:pPr>
            <a:r>
              <a:rPr lang="en-US" sz="2200" dirty="0">
                <a:solidFill>
                  <a:srgbClr val="92D050"/>
                </a:solidFill>
              </a:rPr>
              <a:t>http://tmfflorida.com/contact.html</a:t>
            </a:r>
            <a:endParaRPr lang="en-US" sz="2200" i="1" dirty="0" smtClean="0">
              <a:solidFill>
                <a:srgbClr val="92D050"/>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5"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8278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9362" y="1376502"/>
            <a:ext cx="7153275" cy="4767262"/>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5635" y="380712"/>
            <a:ext cx="11388437" cy="777873"/>
          </a:xfrm>
        </p:spPr>
        <p:txBody>
          <a:bodyPr>
            <a:normAutofit/>
          </a:bodyPr>
          <a:lstStyle/>
          <a:p>
            <a:pPr algn="ctr"/>
            <a:r>
              <a:rPr lang="en-US" sz="3600" u="sng" dirty="0" smtClean="0">
                <a:solidFill>
                  <a:srgbClr val="FFFF00"/>
                </a:solidFill>
              </a:rPr>
              <a:t>TMF Florida … a Subsidiary of </a:t>
            </a:r>
            <a:r>
              <a:rPr lang="en-US" sz="3600" u="sng" dirty="0" err="1" smtClean="0">
                <a:solidFill>
                  <a:srgbClr val="FFFF00"/>
                </a:solidFill>
              </a:rPr>
              <a:t>Arvila</a:t>
            </a:r>
            <a:r>
              <a:rPr lang="en-US" sz="3600" u="sng" dirty="0" smtClean="0">
                <a:solidFill>
                  <a:srgbClr val="FFFF00"/>
                </a:solidFill>
              </a:rPr>
              <a:t> LLC</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80643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ctr"/>
            <a:r>
              <a:rPr lang="en-US" sz="3600" u="sng" dirty="0" smtClean="0">
                <a:solidFill>
                  <a:srgbClr val="FFFF00"/>
                </a:solidFill>
              </a:rPr>
              <a:t>TMF Florida … a Subsidiary of </a:t>
            </a:r>
            <a:r>
              <a:rPr lang="en-US" sz="3600" u="sng" dirty="0" err="1" smtClean="0">
                <a:solidFill>
                  <a:srgbClr val="FFFF00"/>
                </a:solidFill>
              </a:rPr>
              <a:t>Arvila</a:t>
            </a:r>
            <a:r>
              <a:rPr lang="en-US" sz="3600" u="sng" dirty="0" smtClean="0">
                <a:solidFill>
                  <a:srgbClr val="FFFF00"/>
                </a:solidFill>
              </a:rPr>
              <a:t> LLC</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2" y="1376502"/>
            <a:ext cx="7153275" cy="4767262"/>
          </a:xfrm>
          <a:prstGeom prst="rect">
            <a:avLst/>
          </a:prstGeom>
          <a:noFill/>
          <a:ln w="1270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6492987"/>
            <a:ext cx="12192000" cy="282578"/>
          </a:xfrm>
          <a:prstGeom prst="rect">
            <a:avLst/>
          </a:prstGeom>
          <a:solidFill>
            <a:srgbClr val="0F3D24"/>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48920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endParaRPr lang="en-US" sz="3200" b="1" i="1" dirty="0" smtClean="0">
              <a:solidFill>
                <a:srgbClr val="FFFF00"/>
              </a:solidFill>
            </a:endParaRPr>
          </a:p>
          <a:p>
            <a:pPr algn="ctr">
              <a:spcBef>
                <a:spcPts val="0"/>
              </a:spcBef>
            </a:pPr>
            <a:r>
              <a:rPr lang="en-US" sz="4000" b="1" i="1" dirty="0" smtClean="0">
                <a:solidFill>
                  <a:schemeClr val="tx1"/>
                </a:solidFill>
              </a:rPr>
              <a:t>Re: AESAN Study Reference Daily Intakes (RDI’s):</a:t>
            </a:r>
          </a:p>
          <a:p>
            <a:pPr algn="ctr">
              <a:spcBef>
                <a:spcPts val="0"/>
              </a:spcBef>
            </a:pPr>
            <a:endParaRPr lang="en-US" sz="4800" b="1" i="1" dirty="0">
              <a:solidFill>
                <a:srgbClr val="FFFF00"/>
              </a:solidFill>
            </a:endParaRPr>
          </a:p>
          <a:p>
            <a:pPr algn="ctr">
              <a:spcBef>
                <a:spcPts val="0"/>
              </a:spcBef>
            </a:pPr>
            <a:r>
              <a:rPr lang="en-US" sz="4000" b="1" i="1" dirty="0" smtClean="0">
                <a:solidFill>
                  <a:srgbClr val="FFFF00"/>
                </a:solidFill>
              </a:rPr>
              <a:t>“Recommended </a:t>
            </a:r>
            <a:r>
              <a:rPr lang="en-US" sz="4000" b="1" i="1" dirty="0">
                <a:solidFill>
                  <a:srgbClr val="FFFF00"/>
                </a:solidFill>
              </a:rPr>
              <a:t>Daily Allowances (</a:t>
            </a:r>
            <a:r>
              <a:rPr lang="en-US" sz="4000" b="1" i="1" dirty="0" smtClean="0">
                <a:solidFill>
                  <a:srgbClr val="FFFF00"/>
                </a:solidFill>
              </a:rPr>
              <a:t>RDA’s)</a:t>
            </a:r>
          </a:p>
          <a:p>
            <a:pPr algn="ctr">
              <a:spcBef>
                <a:spcPts val="0"/>
              </a:spcBef>
            </a:pPr>
            <a:endParaRPr lang="en-US" sz="3200" b="1" i="1" dirty="0">
              <a:solidFill>
                <a:srgbClr val="FFFF00"/>
              </a:solidFill>
            </a:endParaRPr>
          </a:p>
          <a:p>
            <a:pPr algn="ctr">
              <a:spcBef>
                <a:spcPts val="0"/>
              </a:spcBef>
            </a:pPr>
            <a:r>
              <a:rPr lang="en-US" sz="4000" b="1" i="1" dirty="0" smtClean="0">
                <a:solidFill>
                  <a:srgbClr val="FFFF00"/>
                </a:solidFill>
              </a:rPr>
              <a:t>do little </a:t>
            </a:r>
            <a:r>
              <a:rPr lang="en-US" sz="4000" b="1" i="1" dirty="0">
                <a:solidFill>
                  <a:srgbClr val="FFFF00"/>
                </a:solidFill>
              </a:rPr>
              <a:t>or nothing to prevent against our </a:t>
            </a:r>
            <a:endParaRPr lang="en-US" sz="4000" b="1" i="1" dirty="0" smtClean="0">
              <a:solidFill>
                <a:srgbClr val="FFFF00"/>
              </a:solidFill>
            </a:endParaRPr>
          </a:p>
          <a:p>
            <a:pPr algn="ctr">
              <a:spcBef>
                <a:spcPts val="0"/>
              </a:spcBef>
            </a:pPr>
            <a:endParaRPr lang="en-US" sz="3200" b="1" i="1" dirty="0">
              <a:solidFill>
                <a:srgbClr val="FFFF00"/>
              </a:solidFill>
            </a:endParaRPr>
          </a:p>
          <a:p>
            <a:pPr algn="ctr">
              <a:spcBef>
                <a:spcPts val="0"/>
              </a:spcBef>
            </a:pPr>
            <a:r>
              <a:rPr lang="en-US" sz="4000" b="1" i="1" dirty="0" smtClean="0">
                <a:solidFill>
                  <a:srgbClr val="FFFF00"/>
                </a:solidFill>
              </a:rPr>
              <a:t>epidemic of </a:t>
            </a:r>
            <a:r>
              <a:rPr lang="en-US" sz="4000" b="1" i="1" dirty="0">
                <a:solidFill>
                  <a:srgbClr val="FFFF00"/>
                </a:solidFill>
              </a:rPr>
              <a:t>chronic degenerative diseases</a:t>
            </a:r>
            <a:r>
              <a:rPr lang="en-US" sz="4000" b="1" i="1" dirty="0" smtClean="0">
                <a:solidFill>
                  <a:srgbClr val="FFFF00"/>
                </a:solidFill>
              </a:rPr>
              <a:t>.” </a:t>
            </a:r>
          </a:p>
          <a:p>
            <a:pPr algn="ctr">
              <a:spcBef>
                <a:spcPts val="0"/>
              </a:spcBef>
            </a:pPr>
            <a:endParaRPr lang="en-US" sz="4000" b="1" i="1" dirty="0">
              <a:solidFill>
                <a:srgbClr val="FFFF00"/>
              </a:solidFill>
            </a:endParaRPr>
          </a:p>
          <a:p>
            <a:pPr algn="ctr">
              <a:spcBef>
                <a:spcPts val="0"/>
              </a:spcBef>
            </a:pPr>
            <a:r>
              <a:rPr lang="en-US" sz="4000" b="1" i="1" dirty="0" smtClean="0">
                <a:solidFill>
                  <a:schemeClr val="tx1"/>
                </a:solidFill>
              </a:rPr>
              <a:t>- </a:t>
            </a:r>
            <a:r>
              <a:rPr lang="en-US" sz="4000" i="1" dirty="0" smtClean="0">
                <a:solidFill>
                  <a:schemeClr val="tx1"/>
                </a:solidFill>
              </a:rPr>
              <a:t>American </a:t>
            </a:r>
            <a:r>
              <a:rPr lang="en-US" sz="4000" i="1" dirty="0">
                <a:solidFill>
                  <a:schemeClr val="tx1"/>
                </a:solidFill>
              </a:rPr>
              <a:t>Medical </a:t>
            </a:r>
            <a:r>
              <a:rPr lang="en-US" sz="4000" i="1" dirty="0" smtClean="0">
                <a:solidFill>
                  <a:schemeClr val="tx1"/>
                </a:solidFill>
              </a:rPr>
              <a:t>Association (AMA)</a:t>
            </a:r>
            <a:endParaRPr lang="en-US" sz="4000" b="1" i="1" dirty="0">
              <a:solidFill>
                <a:schemeClr val="tx1"/>
              </a:solidFill>
            </a:endParaRPr>
          </a:p>
          <a:p>
            <a:endParaRPr lang="en-US" sz="1500" i="1" dirty="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30060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600" b="1" i="1" dirty="0">
              <a:solidFill>
                <a:srgbClr val="FFFF00"/>
              </a:solidFill>
            </a:endParaRPr>
          </a:p>
          <a:p>
            <a:pPr algn="ctr">
              <a:spcBef>
                <a:spcPts val="0"/>
              </a:spcBef>
            </a:pPr>
            <a:r>
              <a:rPr lang="en-US" sz="4800" b="1" dirty="0" smtClean="0">
                <a:solidFill>
                  <a:srgbClr val="FFFF00"/>
                </a:solidFill>
              </a:rPr>
              <a:t>“</a:t>
            </a:r>
            <a:r>
              <a:rPr lang="en-US" sz="4800" b="1" dirty="0">
                <a:solidFill>
                  <a:srgbClr val="FFFF00"/>
                </a:solidFill>
              </a:rPr>
              <a:t>70-80% of all </a:t>
            </a:r>
            <a:r>
              <a:rPr lang="en-US" sz="4800" b="1" dirty="0" smtClean="0">
                <a:solidFill>
                  <a:srgbClr val="FFFF00"/>
                </a:solidFill>
              </a:rPr>
              <a:t>diseases</a:t>
            </a:r>
          </a:p>
          <a:p>
            <a:pPr algn="ctr">
              <a:spcBef>
                <a:spcPts val="0"/>
              </a:spcBef>
            </a:pPr>
            <a:endParaRPr lang="en-US" sz="4800" b="1" dirty="0">
              <a:solidFill>
                <a:srgbClr val="FFFF00"/>
              </a:solidFill>
            </a:endParaRPr>
          </a:p>
          <a:p>
            <a:pPr algn="ctr">
              <a:spcBef>
                <a:spcPts val="0"/>
              </a:spcBef>
            </a:pPr>
            <a:r>
              <a:rPr lang="en-US" sz="4800" b="1" dirty="0" smtClean="0">
                <a:solidFill>
                  <a:srgbClr val="FFFF00"/>
                </a:solidFill>
              </a:rPr>
              <a:t>in DEVELOPED COUNTRIES</a:t>
            </a:r>
          </a:p>
          <a:p>
            <a:pPr algn="ctr">
              <a:spcBef>
                <a:spcPts val="0"/>
              </a:spcBef>
            </a:pPr>
            <a:endParaRPr lang="en-US" sz="4800" b="1" dirty="0">
              <a:solidFill>
                <a:srgbClr val="FFFF00"/>
              </a:solidFill>
            </a:endParaRPr>
          </a:p>
          <a:p>
            <a:pPr algn="ctr">
              <a:spcBef>
                <a:spcPts val="0"/>
              </a:spcBef>
            </a:pPr>
            <a:r>
              <a:rPr lang="en-US" sz="4800" b="1" dirty="0" smtClean="0">
                <a:solidFill>
                  <a:srgbClr val="FFFF00"/>
                </a:solidFill>
              </a:rPr>
              <a:t>are </a:t>
            </a:r>
            <a:r>
              <a:rPr lang="en-US" sz="4800" b="1" dirty="0">
                <a:solidFill>
                  <a:srgbClr val="FFFF00"/>
                </a:solidFill>
              </a:rPr>
              <a:t>due to CLINICAL MALNUTRITION.” </a:t>
            </a:r>
          </a:p>
          <a:p>
            <a:pPr algn="ctr">
              <a:spcBef>
                <a:spcPts val="0"/>
              </a:spcBef>
            </a:pPr>
            <a:endParaRPr lang="en-US" sz="4400" b="1" dirty="0" smtClean="0">
              <a:solidFill>
                <a:srgbClr val="FFFF00"/>
              </a:solidFill>
            </a:endParaRPr>
          </a:p>
          <a:p>
            <a:pPr algn="ctr">
              <a:spcBef>
                <a:spcPts val="0"/>
              </a:spcBef>
            </a:pPr>
            <a:r>
              <a:rPr lang="en-US" sz="4400" b="1" dirty="0" smtClean="0">
                <a:solidFill>
                  <a:schemeClr val="tx1"/>
                </a:solidFill>
              </a:rPr>
              <a:t>- World </a:t>
            </a:r>
            <a:r>
              <a:rPr lang="en-US" sz="4400" b="1" dirty="0">
                <a:solidFill>
                  <a:schemeClr val="tx1"/>
                </a:solidFill>
              </a:rPr>
              <a:t>Health Organization (W.H.O</a:t>
            </a:r>
            <a:r>
              <a:rPr lang="en-US" sz="4400" b="1" dirty="0" smtClean="0">
                <a:solidFill>
                  <a:schemeClr val="tx1"/>
                </a:solidFill>
              </a:rPr>
              <a:t>.)</a:t>
            </a:r>
            <a:endParaRPr lang="en-US" sz="1500" b="1" dirty="0">
              <a:solidFill>
                <a:schemeClr val="tx1"/>
              </a:solidFill>
            </a:endParaRPr>
          </a:p>
          <a:p>
            <a:endParaRPr lang="en-US" sz="1500" dirty="0" smtClean="0">
              <a:solidFill>
                <a:schemeClr val="accent1">
                  <a:lumMod val="60000"/>
                  <a:lumOff val="40000"/>
                </a:schemeClr>
              </a:solidFill>
            </a:endParaRPr>
          </a:p>
          <a:p>
            <a:endParaRPr lang="en-US" sz="1500" i="1" dirty="0" smtClean="0">
              <a:solidFill>
                <a:schemeClr val="accent1">
                  <a:lumMod val="60000"/>
                  <a:lumOff val="40000"/>
                </a:schemeClr>
              </a:solidFill>
            </a:endParaRPr>
          </a:p>
          <a:p>
            <a:endParaRPr lang="en-US" sz="12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540742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u="sng" dirty="0" smtClean="0">
                <a:solidFill>
                  <a:srgbClr val="FFFF00"/>
                </a:solidFill>
              </a:rPr>
              <a:t>World Health Organization – “Clinical Malnutrition”</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078674"/>
          </a:xfrm>
          <a:prstGeom prst="rect">
            <a:avLst/>
          </a:prstGeom>
        </p:spPr>
        <p:txBody>
          <a:bodyPr vert="horz" lIns="91440" tIns="45720" rIns="91440" bIns="45720" rtlCol="0" anchor="t" anchorCtr="0">
            <a:normAutofit lnSpcReduction="1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spcBef>
                <a:spcPts val="0"/>
              </a:spcBef>
            </a:pPr>
            <a:r>
              <a:rPr lang="en-US" sz="1600" dirty="0" smtClean="0">
                <a:solidFill>
                  <a:schemeClr val="tx1"/>
                </a:solidFill>
              </a:rPr>
              <a:t>Nutritional deficiencies are strongly related to, and considered by an ever-increasing number of modern medical doctors, scientists, researchers</a:t>
            </a:r>
            <a:r>
              <a:rPr lang="en-US" sz="1600" dirty="0">
                <a:solidFill>
                  <a:schemeClr val="tx1"/>
                </a:solidFill>
              </a:rPr>
              <a:t> </a:t>
            </a:r>
            <a:r>
              <a:rPr lang="en-US" sz="1600" dirty="0" smtClean="0">
                <a:solidFill>
                  <a:schemeClr val="tx1"/>
                </a:solidFill>
              </a:rPr>
              <a:t>and health organizations … to be the primary underlying cause of innumerable chronic degenerative disease conditions (and birth defects) which plague industrialized and processed-food cultures. </a:t>
            </a:r>
          </a:p>
          <a:p>
            <a:pPr>
              <a:spcBef>
                <a:spcPts val="0"/>
              </a:spcBef>
            </a:pPr>
            <a:endParaRPr lang="en-US" sz="1600" dirty="0">
              <a:solidFill>
                <a:schemeClr val="tx1"/>
              </a:solidFill>
            </a:endParaRPr>
          </a:p>
          <a:p>
            <a:pPr>
              <a:spcBef>
                <a:spcPts val="0"/>
              </a:spcBef>
            </a:pPr>
            <a:r>
              <a:rPr lang="en-US" sz="1600" dirty="0" smtClean="0">
                <a:solidFill>
                  <a:schemeClr val="tx1"/>
                </a:solidFill>
              </a:rPr>
              <a:t>Vast </a:t>
            </a:r>
            <a:r>
              <a:rPr lang="en-US" sz="1600" dirty="0">
                <a:solidFill>
                  <a:schemeClr val="tx1"/>
                </a:solidFill>
              </a:rPr>
              <a:t>international scientific </a:t>
            </a:r>
            <a:r>
              <a:rPr lang="en-US" sz="1600" dirty="0" smtClean="0">
                <a:solidFill>
                  <a:schemeClr val="tx1"/>
                </a:solidFill>
              </a:rPr>
              <a:t>medical research support these facts </a:t>
            </a:r>
            <a:r>
              <a:rPr lang="en-US" sz="1600" i="1" dirty="0" smtClean="0">
                <a:solidFill>
                  <a:schemeClr val="accent1">
                    <a:lumMod val="60000"/>
                    <a:lumOff val="40000"/>
                  </a:schemeClr>
                </a:solidFill>
              </a:rPr>
              <a:t>(see research database - www.nutrionomics.com)</a:t>
            </a:r>
            <a:r>
              <a:rPr lang="en-US" sz="1600" dirty="0" smtClean="0">
                <a:solidFill>
                  <a:schemeClr val="tx1"/>
                </a:solidFill>
              </a:rPr>
              <a:t>.</a:t>
            </a:r>
          </a:p>
          <a:p>
            <a:pPr>
              <a:spcBef>
                <a:spcPts val="0"/>
              </a:spcBef>
            </a:pPr>
            <a:endParaRPr lang="en-US" sz="1800" dirty="0" smtClean="0">
              <a:solidFill>
                <a:schemeClr val="tx1"/>
              </a:solidFill>
            </a:endParaRPr>
          </a:p>
          <a:p>
            <a:pPr>
              <a:spcBef>
                <a:spcPts val="0"/>
              </a:spcBef>
            </a:pPr>
            <a:endParaRPr lang="en-US" sz="1500" dirty="0">
              <a:solidFill>
                <a:schemeClr val="tx1"/>
              </a:solidFill>
            </a:endParaRPr>
          </a:p>
          <a:p>
            <a:pPr>
              <a:spcBef>
                <a:spcPts val="0"/>
              </a:spcBef>
            </a:pPr>
            <a:r>
              <a:rPr lang="en-US" sz="1500" b="1" i="1" dirty="0">
                <a:solidFill>
                  <a:srgbClr val="FFFF00"/>
                </a:solidFill>
              </a:rPr>
              <a:t>“70-80% of all diseases in DEVELOPED COUNTRIES ... are due to CLINICAL MALNUTRITION.” </a:t>
            </a:r>
            <a:r>
              <a:rPr lang="en-US" sz="1500" b="1" dirty="0">
                <a:solidFill>
                  <a:srgbClr val="FFFF00"/>
                </a:solidFill>
              </a:rPr>
              <a:t>- World Health Organization (</a:t>
            </a:r>
            <a:r>
              <a:rPr lang="en-US" sz="1500" b="1" dirty="0" smtClean="0">
                <a:solidFill>
                  <a:srgbClr val="FFFF00"/>
                </a:solidFill>
              </a:rPr>
              <a:t>W.H.O.)</a:t>
            </a:r>
          </a:p>
          <a:p>
            <a:pPr>
              <a:spcBef>
                <a:spcPts val="0"/>
              </a:spcBef>
            </a:pPr>
            <a:endParaRPr lang="en-US" sz="1600" b="1" dirty="0" smtClean="0">
              <a:solidFill>
                <a:srgbClr val="FFFF00"/>
              </a:solidFill>
            </a:endParaRPr>
          </a:p>
          <a:p>
            <a:pPr>
              <a:spcBef>
                <a:spcPts val="0"/>
              </a:spcBef>
            </a:pPr>
            <a:endParaRPr lang="en-US" sz="1600" dirty="0">
              <a:solidFill>
                <a:schemeClr val="tx1"/>
              </a:solidFill>
            </a:endParaRPr>
          </a:p>
          <a:p>
            <a:pPr>
              <a:spcBef>
                <a:spcPts val="0"/>
              </a:spcBef>
            </a:pPr>
            <a:r>
              <a:rPr lang="en-US" sz="1600" dirty="0" smtClean="0">
                <a:solidFill>
                  <a:schemeClr val="tx1"/>
                </a:solidFill>
              </a:rPr>
              <a:t>World Health Organization </a:t>
            </a:r>
            <a:r>
              <a:rPr lang="en-US" sz="1600" dirty="0">
                <a:solidFill>
                  <a:schemeClr val="tx1"/>
                </a:solidFill>
              </a:rPr>
              <a:t>technical report series ; </a:t>
            </a:r>
            <a:r>
              <a:rPr lang="en-US" sz="1600" dirty="0" smtClean="0">
                <a:solidFill>
                  <a:schemeClr val="tx1"/>
                </a:solidFill>
              </a:rPr>
              <a:t>916: </a:t>
            </a:r>
            <a:r>
              <a:rPr lang="en-US" sz="1600" i="1" dirty="0" smtClean="0">
                <a:solidFill>
                  <a:schemeClr val="accent1">
                    <a:lumMod val="60000"/>
                    <a:lumOff val="40000"/>
                  </a:schemeClr>
                </a:solidFill>
              </a:rPr>
              <a:t>“DIET, NUTRITION AND THE PREVENTION OFCHRONIC DISEASES” </a:t>
            </a:r>
            <a:r>
              <a:rPr lang="en-US" sz="1600" dirty="0" smtClean="0">
                <a:solidFill>
                  <a:schemeClr val="tx1"/>
                </a:solidFill>
              </a:rPr>
              <a:t>... a report </a:t>
            </a:r>
            <a:r>
              <a:rPr lang="en-US" sz="1600" dirty="0">
                <a:solidFill>
                  <a:schemeClr val="tx1"/>
                </a:solidFill>
              </a:rPr>
              <a:t>of a joint WHO/FAO </a:t>
            </a:r>
            <a:r>
              <a:rPr lang="en-US" sz="1600" dirty="0" smtClean="0">
                <a:solidFill>
                  <a:schemeClr val="tx1"/>
                </a:solidFill>
              </a:rPr>
              <a:t>expert consultation</a:t>
            </a:r>
            <a:r>
              <a:rPr lang="en-US" sz="1600" dirty="0">
                <a:solidFill>
                  <a:schemeClr val="tx1"/>
                </a:solidFill>
              </a:rPr>
              <a:t>, Geneva, 28 January -- 1 February 2002</a:t>
            </a:r>
            <a:r>
              <a:rPr lang="en-US" sz="1600" dirty="0" smtClean="0">
                <a:solidFill>
                  <a:schemeClr val="tx1"/>
                </a:solidFill>
              </a:rPr>
              <a:t>. (WHO):</a:t>
            </a:r>
          </a:p>
          <a:p>
            <a:pPr>
              <a:spcBef>
                <a:spcPts val="0"/>
              </a:spcBef>
            </a:pPr>
            <a:endParaRPr lang="en-US" sz="1600" dirty="0">
              <a:solidFill>
                <a:schemeClr val="tx1"/>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	1.Chronic </a:t>
            </a:r>
            <a:r>
              <a:rPr lang="en-US" sz="1600" dirty="0">
                <a:solidFill>
                  <a:schemeClr val="tx1"/>
                </a:solidFill>
              </a:rPr>
              <a:t>disease </a:t>
            </a:r>
            <a:r>
              <a:rPr lang="en-US" sz="1600" dirty="0" smtClean="0">
                <a:solidFill>
                  <a:schemeClr val="tx1"/>
                </a:solidFill>
              </a:rPr>
              <a:t>-epidemiology </a:t>
            </a:r>
            <a:r>
              <a:rPr lang="en-US" sz="1600" dirty="0">
                <a:solidFill>
                  <a:schemeClr val="tx1"/>
                </a:solidFill>
              </a:rPr>
              <a:t>	</a:t>
            </a:r>
            <a:r>
              <a:rPr lang="en-US" sz="1600" dirty="0" smtClean="0">
                <a:solidFill>
                  <a:schemeClr val="tx1"/>
                </a:solidFill>
              </a:rPr>
              <a:t>	2.Diet – standards		3.Feeding </a:t>
            </a:r>
            <a:r>
              <a:rPr lang="en-US" sz="1600" dirty="0">
                <a:solidFill>
                  <a:schemeClr val="tx1"/>
                </a:solidFill>
              </a:rPr>
              <a:t>behavior </a:t>
            </a:r>
            <a:endParaRPr lang="en-US" sz="1600" dirty="0" smtClean="0">
              <a:solidFill>
                <a:schemeClr val="tx1"/>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	4.Energy </a:t>
            </a:r>
            <a:r>
              <a:rPr lang="en-US" sz="1600" dirty="0">
                <a:solidFill>
                  <a:schemeClr val="tx1"/>
                </a:solidFill>
              </a:rPr>
              <a:t>metabolism </a:t>
            </a:r>
            <a:r>
              <a:rPr lang="en-US" sz="1600" dirty="0" smtClean="0">
                <a:solidFill>
                  <a:schemeClr val="tx1"/>
                </a:solidFill>
              </a:rPr>
              <a:t>			5.Motor activity		6.Cost </a:t>
            </a:r>
            <a:r>
              <a:rPr lang="en-US" sz="1600" dirty="0">
                <a:solidFill>
                  <a:schemeClr val="tx1"/>
                </a:solidFill>
              </a:rPr>
              <a:t>of </a:t>
            </a:r>
            <a:r>
              <a:rPr lang="en-US" sz="1600" dirty="0" smtClean="0">
                <a:solidFill>
                  <a:schemeClr val="tx1"/>
                </a:solidFill>
              </a:rPr>
              <a:t>illness</a:t>
            </a:r>
          </a:p>
          <a:p>
            <a:pPr>
              <a:spcBef>
                <a:spcPts val="0"/>
              </a:spcBef>
            </a:pPr>
            <a:endParaRPr lang="en-US" sz="1600" dirty="0">
              <a:solidFill>
                <a:schemeClr val="tx1"/>
              </a:solidFill>
            </a:endParaRPr>
          </a:p>
          <a:p>
            <a:pPr>
              <a:spcBef>
                <a:spcPts val="0"/>
              </a:spcBef>
            </a:pPr>
            <a:endParaRPr lang="en-US" sz="1600" i="1" dirty="0">
              <a:solidFill>
                <a:schemeClr val="tx1"/>
              </a:solidFill>
            </a:endParaRPr>
          </a:p>
          <a:p>
            <a:pPr>
              <a:spcBef>
                <a:spcPts val="0"/>
              </a:spcBef>
            </a:pPr>
            <a:r>
              <a:rPr lang="en-US" sz="1600" i="1" dirty="0">
                <a:solidFill>
                  <a:schemeClr val="accent1">
                    <a:lumMod val="60000"/>
                    <a:lumOff val="40000"/>
                  </a:schemeClr>
                </a:solidFill>
              </a:rPr>
              <a:t>M</a:t>
            </a:r>
            <a:r>
              <a:rPr lang="en-US" sz="1600" i="1" dirty="0" smtClean="0">
                <a:solidFill>
                  <a:schemeClr val="accent1">
                    <a:lumMod val="60000"/>
                    <a:lumOff val="40000"/>
                  </a:schemeClr>
                </a:solidFill>
              </a:rPr>
              <a:t>ore info: www.nutrionomics.com/Article%20-</a:t>
            </a:r>
            <a:r>
              <a:rPr lang="en-US" sz="1600" i="1" dirty="0">
                <a:solidFill>
                  <a:schemeClr val="accent1">
                    <a:lumMod val="60000"/>
                    <a:lumOff val="40000"/>
                  </a:schemeClr>
                </a:solidFill>
              </a:rPr>
              <a:t>%</a:t>
            </a:r>
            <a:r>
              <a:rPr lang="en-US" sz="1600" i="1" dirty="0" smtClean="0">
                <a:solidFill>
                  <a:schemeClr val="accent1">
                    <a:lumMod val="60000"/>
                    <a:lumOff val="40000"/>
                  </a:schemeClr>
                </a:solidFill>
              </a:rPr>
              <a:t>20WHO/WHO_Chronic_Disease.pdf</a:t>
            </a:r>
          </a:p>
          <a:p>
            <a:pPr>
              <a:spcBef>
                <a:spcPts val="0"/>
              </a:spcBef>
            </a:pPr>
            <a:endParaRPr lang="en-US" sz="1600" i="1" dirty="0" smtClean="0">
              <a:solidFill>
                <a:schemeClr val="accent1">
                  <a:lumMod val="60000"/>
                  <a:lumOff val="40000"/>
                </a:schemeClr>
              </a:solidFill>
            </a:endParaRPr>
          </a:p>
          <a:p>
            <a:pPr>
              <a:spcBef>
                <a:spcPts val="0"/>
              </a:spcBef>
            </a:pPr>
            <a:endParaRPr lang="en-US" sz="1600" dirty="0" smtClean="0">
              <a:solidFill>
                <a:schemeClr val="tx1"/>
              </a:solidFill>
            </a:endParaRPr>
          </a:p>
          <a:p>
            <a:pPr>
              <a:spcBef>
                <a:spcPts val="0"/>
              </a:spcBef>
            </a:pPr>
            <a:r>
              <a:rPr lang="en-US" sz="1600" dirty="0" smtClean="0">
                <a:solidFill>
                  <a:schemeClr val="tx1"/>
                </a:solidFill>
              </a:rPr>
              <a:t>Due to nutritional deficiencies … the deteriorating health of the average European citizen will reduce overall quality of life, restrict daily exercise and leisure activities, decrease work productivity and performance ... placing an enormous (and ever-increasing) health and economic burden upon the national healthcare systems and Governments throughout the EU.</a:t>
            </a:r>
            <a:endParaRPr lang="en-US" sz="1600" dirty="0" smtClean="0">
              <a:solidFill>
                <a:srgbClr val="FFFF00"/>
              </a:solidFill>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470818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endParaRPr lang="en-US" sz="3200" b="1" i="1" dirty="0">
              <a:solidFill>
                <a:srgbClr val="FFFF00"/>
              </a:solidFill>
            </a:endParaRPr>
          </a:p>
          <a:p>
            <a:pPr algn="ctr">
              <a:spcBef>
                <a:spcPts val="0"/>
              </a:spcBef>
            </a:pPr>
            <a:r>
              <a:rPr lang="en-US" sz="7200" b="1" dirty="0" smtClean="0">
                <a:solidFill>
                  <a:srgbClr val="FFFF00"/>
                </a:solidFill>
              </a:rPr>
              <a:t>Vitamin &amp; Mineral</a:t>
            </a:r>
          </a:p>
          <a:p>
            <a:pPr algn="ctr">
              <a:spcBef>
                <a:spcPts val="0"/>
              </a:spcBef>
            </a:pPr>
            <a:endParaRPr lang="en-US" sz="7200" b="1" dirty="0" smtClean="0">
              <a:solidFill>
                <a:srgbClr val="FFFF00"/>
              </a:solidFill>
            </a:endParaRPr>
          </a:p>
          <a:p>
            <a:pPr algn="ctr">
              <a:spcBef>
                <a:spcPts val="0"/>
              </a:spcBef>
            </a:pPr>
            <a:r>
              <a:rPr lang="en-US" sz="7200" b="1" dirty="0" smtClean="0">
                <a:solidFill>
                  <a:srgbClr val="FFFF00"/>
                </a:solidFill>
              </a:rPr>
              <a:t>RDA</a:t>
            </a:r>
          </a:p>
          <a:p>
            <a:pPr algn="ctr">
              <a:spcBef>
                <a:spcPts val="0"/>
              </a:spcBef>
            </a:pPr>
            <a:endParaRPr lang="en-US" sz="6000" b="1" dirty="0" smtClean="0">
              <a:solidFill>
                <a:srgbClr val="FFFF00"/>
              </a:solidFill>
            </a:endParaRPr>
          </a:p>
          <a:p>
            <a:pPr algn="ctr">
              <a:spcBef>
                <a:spcPts val="0"/>
              </a:spcBef>
            </a:pPr>
            <a:r>
              <a:rPr lang="en-US" sz="6000" b="1" dirty="0" smtClean="0">
                <a:solidFill>
                  <a:srgbClr val="FFFF00"/>
                </a:solidFill>
                <a:latin typeface="Calibri" panose="020F0502020204030204" pitchFamily="34" charset="0"/>
              </a:rPr>
              <a:t>(Recommended Daily Allowance)</a:t>
            </a:r>
            <a:endParaRPr lang="en-US" sz="6000" dirty="0" smtClean="0">
              <a:solidFill>
                <a:schemeClr val="tx1"/>
              </a:solidFill>
              <a:latin typeface="Calibri" panose="020F0502020204030204" pitchFamily="34" charset="0"/>
            </a:endParaRPr>
          </a:p>
          <a:p>
            <a:endParaRPr lang="en-US" sz="1200" dirty="0">
              <a:solidFill>
                <a:schemeClr val="tx1"/>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96403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35" y="380712"/>
            <a:ext cx="11388437" cy="777873"/>
          </a:xfrm>
        </p:spPr>
        <p:txBody>
          <a:bodyPr>
            <a:normAutofit/>
          </a:bodyPr>
          <a:lstStyle/>
          <a:p>
            <a:pPr algn="r"/>
            <a:r>
              <a:rPr lang="en-US" sz="3600" i="1" u="sng" dirty="0" smtClean="0">
                <a:solidFill>
                  <a:srgbClr val="FFFF00"/>
                </a:solidFill>
              </a:rPr>
              <a:t>RDA’s – Australia &amp; New Zealand Government Studies </a:t>
            </a:r>
            <a:endParaRPr lang="en-US" sz="3600" u="sng" dirty="0">
              <a:solidFill>
                <a:srgbClr val="FFFF00"/>
              </a:solidFill>
            </a:endParaRPr>
          </a:p>
        </p:txBody>
      </p:sp>
      <p:sp>
        <p:nvSpPr>
          <p:cNvPr id="3"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
        <p:nvSpPr>
          <p:cNvPr id="4" name="Title 1"/>
          <p:cNvSpPr txBox="1">
            <a:spLocks/>
          </p:cNvSpPr>
          <p:nvPr/>
        </p:nvSpPr>
        <p:spPr>
          <a:xfrm>
            <a:off x="412170" y="1264976"/>
            <a:ext cx="11388437" cy="5112964"/>
          </a:xfrm>
          <a:prstGeom prst="rect">
            <a:avLst/>
          </a:prstGeom>
        </p:spPr>
        <p:txBody>
          <a:bodyPr vert="horz" lIns="91440" tIns="45720" rIns="91440" bIns="45720" rtlCol="0" anchor="t" anchorCtr="0">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000" dirty="0" smtClean="0">
                <a:solidFill>
                  <a:schemeClr val="tx1"/>
                </a:solidFill>
              </a:rPr>
              <a:t>“There is </a:t>
            </a:r>
            <a:r>
              <a:rPr lang="en-US" sz="2000" dirty="0">
                <a:solidFill>
                  <a:schemeClr val="tx1"/>
                </a:solidFill>
              </a:rPr>
              <a:t>some evidence that </a:t>
            </a:r>
            <a:r>
              <a:rPr lang="en-US" sz="2000" dirty="0">
                <a:solidFill>
                  <a:srgbClr val="FFFF00"/>
                </a:solidFill>
              </a:rPr>
              <a:t>a range of nutrients could have benefits in chronic disease </a:t>
            </a:r>
            <a:r>
              <a:rPr lang="en-US" sz="2000" dirty="0" err="1">
                <a:solidFill>
                  <a:srgbClr val="FFFF00"/>
                </a:solidFill>
              </a:rPr>
              <a:t>aetiology</a:t>
            </a:r>
            <a:r>
              <a:rPr lang="en-US" sz="2000" dirty="0">
                <a:solidFill>
                  <a:srgbClr val="FFFF00"/>
                </a:solidFill>
              </a:rPr>
              <a:t> at levels above the </a:t>
            </a:r>
            <a:r>
              <a:rPr lang="en-US" sz="2000" dirty="0" smtClean="0">
                <a:solidFill>
                  <a:srgbClr val="FFFF00"/>
                </a:solidFill>
              </a:rPr>
              <a:t>RDI</a:t>
            </a:r>
            <a:r>
              <a:rPr lang="en-US" sz="2000" dirty="0" smtClean="0">
                <a:solidFill>
                  <a:schemeClr val="tx1"/>
                </a:solidFill>
              </a:rPr>
              <a:t>. </a:t>
            </a:r>
            <a:r>
              <a:rPr lang="en-US" sz="2000" dirty="0">
                <a:solidFill>
                  <a:schemeClr val="tx1"/>
                </a:solidFill>
              </a:rPr>
              <a:t>This is discussed in detail in the publications of the Food and Nutrition Board: Institute of Medicine as part of the reviews of the </a:t>
            </a:r>
            <a:r>
              <a:rPr lang="en-US" sz="2000" dirty="0" err="1" smtClean="0">
                <a:solidFill>
                  <a:schemeClr val="tx1"/>
                </a:solidFill>
              </a:rPr>
              <a:t>US:Canadian</a:t>
            </a:r>
            <a:r>
              <a:rPr lang="en-US" sz="2000" dirty="0" smtClean="0">
                <a:solidFill>
                  <a:schemeClr val="tx1"/>
                </a:solidFill>
              </a:rPr>
              <a:t> DRI’s</a:t>
            </a:r>
            <a:r>
              <a:rPr lang="en-US" sz="2000" dirty="0">
                <a:solidFill>
                  <a:schemeClr val="tx1"/>
                </a:solidFill>
              </a:rPr>
              <a:t>, notably those published in 1998, 2000 and 2002</a:t>
            </a:r>
            <a:r>
              <a:rPr lang="en-US" sz="2000" dirty="0" smtClean="0">
                <a:solidFill>
                  <a:schemeClr val="tx1"/>
                </a:solidFill>
              </a:rPr>
              <a:t>.</a:t>
            </a:r>
          </a:p>
          <a:p>
            <a:r>
              <a:rPr lang="en-US" sz="2000" dirty="0" smtClean="0">
                <a:solidFill>
                  <a:schemeClr val="tx1"/>
                </a:solidFill>
              </a:rPr>
              <a:t> </a:t>
            </a:r>
            <a:endParaRPr lang="en-US" sz="2000" dirty="0">
              <a:solidFill>
                <a:schemeClr val="tx1"/>
              </a:solidFill>
            </a:endParaRPr>
          </a:p>
          <a:p>
            <a:endParaRPr lang="en-US" sz="2000" dirty="0">
              <a:solidFill>
                <a:schemeClr val="tx1"/>
              </a:solidFill>
            </a:endParaRPr>
          </a:p>
          <a:p>
            <a:r>
              <a:rPr lang="en-US" sz="2000" dirty="0">
                <a:solidFill>
                  <a:schemeClr val="tx1"/>
                </a:solidFill>
              </a:rPr>
              <a:t>The nutrients for which higher than </a:t>
            </a:r>
            <a:r>
              <a:rPr lang="en-US" sz="2000" dirty="0" smtClean="0">
                <a:solidFill>
                  <a:schemeClr val="tx1"/>
                </a:solidFill>
              </a:rPr>
              <a:t>RDI intakes </a:t>
            </a:r>
            <a:r>
              <a:rPr lang="en-US" sz="2000" dirty="0">
                <a:solidFill>
                  <a:schemeClr val="tx1"/>
                </a:solidFill>
              </a:rPr>
              <a:t>have been linked to benefits for chronic disease risk include the antioxidant vitamins such as </a:t>
            </a:r>
            <a:r>
              <a:rPr lang="en-US" sz="2000" dirty="0">
                <a:solidFill>
                  <a:srgbClr val="FFFF00"/>
                </a:solidFill>
              </a:rPr>
              <a:t>vitamin C, vitamin E </a:t>
            </a:r>
            <a:r>
              <a:rPr lang="en-US" sz="2000" dirty="0">
                <a:solidFill>
                  <a:schemeClr val="tx1"/>
                </a:solidFill>
              </a:rPr>
              <a:t>and </a:t>
            </a:r>
            <a:r>
              <a:rPr lang="en-US" sz="2000" dirty="0">
                <a:solidFill>
                  <a:srgbClr val="FFFF00"/>
                </a:solidFill>
              </a:rPr>
              <a:t>vitamin A</a:t>
            </a:r>
            <a:r>
              <a:rPr lang="en-US" sz="2000" dirty="0">
                <a:solidFill>
                  <a:schemeClr val="tx1"/>
                </a:solidFill>
              </a:rPr>
              <a:t> (primarily its precursor, ß-carotene) as well as </a:t>
            </a:r>
            <a:r>
              <a:rPr lang="en-US" sz="2000" dirty="0">
                <a:solidFill>
                  <a:srgbClr val="FFFF00"/>
                </a:solidFill>
              </a:rPr>
              <a:t>selenium</a:t>
            </a:r>
            <a:r>
              <a:rPr lang="en-US" sz="2000" dirty="0">
                <a:solidFill>
                  <a:schemeClr val="tx1"/>
                </a:solidFill>
              </a:rPr>
              <a:t> and nutrients such as </a:t>
            </a:r>
            <a:r>
              <a:rPr lang="en-US" sz="2000" dirty="0">
                <a:solidFill>
                  <a:srgbClr val="FFFF00"/>
                </a:solidFill>
              </a:rPr>
              <a:t>folate, omega 3 fats </a:t>
            </a:r>
            <a:r>
              <a:rPr lang="en-US" sz="2000" dirty="0">
                <a:solidFill>
                  <a:schemeClr val="tx1"/>
                </a:solidFill>
              </a:rPr>
              <a:t>and dietary </a:t>
            </a:r>
            <a:r>
              <a:rPr lang="en-US" sz="2000" dirty="0" err="1">
                <a:solidFill>
                  <a:srgbClr val="FFFF00"/>
                </a:solidFill>
              </a:rPr>
              <a:t>fibre</a:t>
            </a:r>
            <a:r>
              <a:rPr lang="en-US" sz="2000" dirty="0">
                <a:solidFill>
                  <a:schemeClr val="tx1"/>
                </a:solidFill>
              </a:rPr>
              <a:t>. </a:t>
            </a: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r>
              <a:rPr lang="en-US" sz="2000" dirty="0" smtClean="0">
                <a:solidFill>
                  <a:schemeClr val="tx1"/>
                </a:solidFill>
              </a:rPr>
              <a:t>These </a:t>
            </a:r>
            <a:r>
              <a:rPr lang="en-US" sz="2000" dirty="0">
                <a:solidFill>
                  <a:schemeClr val="tx1"/>
                </a:solidFill>
              </a:rPr>
              <a:t>nutrients have been assessed in relation to </a:t>
            </a:r>
            <a:r>
              <a:rPr lang="en-US" sz="2000" i="1" dirty="0">
                <a:solidFill>
                  <a:schemeClr val="accent1">
                    <a:lumMod val="60000"/>
                    <a:lumOff val="40000"/>
                  </a:schemeClr>
                </a:solidFill>
              </a:rPr>
              <a:t>heart disease </a:t>
            </a:r>
            <a:r>
              <a:rPr lang="en-US" sz="2000" dirty="0">
                <a:solidFill>
                  <a:schemeClr val="tx1"/>
                </a:solidFill>
              </a:rPr>
              <a:t>and </a:t>
            </a:r>
            <a:r>
              <a:rPr lang="en-US" sz="2000" i="1" dirty="0">
                <a:solidFill>
                  <a:schemeClr val="accent1">
                    <a:lumMod val="60000"/>
                    <a:lumOff val="40000"/>
                  </a:schemeClr>
                </a:solidFill>
              </a:rPr>
              <a:t>cancer</a:t>
            </a:r>
            <a:r>
              <a:rPr lang="en-US" sz="2000" dirty="0">
                <a:solidFill>
                  <a:schemeClr val="tx1"/>
                </a:solidFill>
              </a:rPr>
              <a:t> </a:t>
            </a:r>
            <a:r>
              <a:rPr lang="en-US" sz="2000" dirty="0" smtClean="0">
                <a:solidFill>
                  <a:schemeClr val="tx1"/>
                </a:solidFill>
              </a:rPr>
              <a:t>… degenerative </a:t>
            </a:r>
            <a:r>
              <a:rPr lang="en-US" sz="2000" i="1" dirty="0">
                <a:solidFill>
                  <a:schemeClr val="accent1">
                    <a:lumMod val="60000"/>
                    <a:lumOff val="40000"/>
                  </a:schemeClr>
                </a:solidFill>
              </a:rPr>
              <a:t>eye diseases </a:t>
            </a:r>
            <a:r>
              <a:rPr lang="en-US" sz="2000" dirty="0">
                <a:solidFill>
                  <a:schemeClr val="tx1"/>
                </a:solidFill>
              </a:rPr>
              <a:t>such as cataract formation or macular </a:t>
            </a:r>
            <a:r>
              <a:rPr lang="en-US" sz="2000" dirty="0" smtClean="0">
                <a:solidFill>
                  <a:schemeClr val="tx1"/>
                </a:solidFill>
              </a:rPr>
              <a:t>degeneration … and </a:t>
            </a:r>
            <a:r>
              <a:rPr lang="en-US" sz="2000" dirty="0">
                <a:solidFill>
                  <a:schemeClr val="tx1"/>
                </a:solidFill>
              </a:rPr>
              <a:t>conditions like </a:t>
            </a:r>
            <a:r>
              <a:rPr lang="en-US" sz="2000" i="1" dirty="0">
                <a:solidFill>
                  <a:schemeClr val="accent1">
                    <a:lumMod val="60000"/>
                    <a:lumOff val="40000"/>
                  </a:schemeClr>
                </a:solidFill>
              </a:rPr>
              <a:t>Alzheimer's </a:t>
            </a:r>
            <a:r>
              <a:rPr lang="en-US" sz="2000" dirty="0">
                <a:solidFill>
                  <a:schemeClr val="tx1"/>
                </a:solidFill>
              </a:rPr>
              <a:t>or cognitive decline.</a:t>
            </a:r>
          </a:p>
          <a:p>
            <a:pPr algn="ctr">
              <a:spcBef>
                <a:spcPts val="0"/>
              </a:spcBef>
            </a:pPr>
            <a:endParaRPr lang="en-US" sz="1800" dirty="0" smtClean="0"/>
          </a:p>
          <a:p>
            <a:pPr algn="ctr">
              <a:spcBef>
                <a:spcPts val="0"/>
              </a:spcBef>
            </a:pPr>
            <a:endParaRPr lang="en-US" sz="1800" dirty="0"/>
          </a:p>
          <a:p>
            <a:pPr algn="ctr">
              <a:spcBef>
                <a:spcPts val="0"/>
              </a:spcBef>
            </a:pPr>
            <a:r>
              <a:rPr lang="en-US" sz="1600" i="1" dirty="0" smtClean="0">
                <a:solidFill>
                  <a:schemeClr val="tx1"/>
                </a:solidFill>
              </a:rPr>
              <a:t>The </a:t>
            </a:r>
            <a:r>
              <a:rPr lang="en-US" sz="1600" i="1" dirty="0">
                <a:solidFill>
                  <a:schemeClr val="tx1"/>
                </a:solidFill>
              </a:rPr>
              <a:t>Nutrient Reference Values (NRVs) was a joint initiative of </a:t>
            </a:r>
            <a:r>
              <a:rPr lang="en-US" sz="1600" i="1" dirty="0" smtClean="0">
                <a:solidFill>
                  <a:schemeClr val="tx1"/>
                </a:solidFill>
              </a:rPr>
              <a:t>the …</a:t>
            </a:r>
          </a:p>
          <a:p>
            <a:pPr algn="ctr">
              <a:spcBef>
                <a:spcPts val="0"/>
              </a:spcBef>
            </a:pPr>
            <a:r>
              <a:rPr lang="en-US" sz="1600" i="1" dirty="0" smtClean="0">
                <a:solidFill>
                  <a:schemeClr val="tx1"/>
                </a:solidFill>
              </a:rPr>
              <a:t>Australian </a:t>
            </a:r>
            <a:r>
              <a:rPr lang="en-US" sz="1600" i="1" dirty="0">
                <a:solidFill>
                  <a:schemeClr val="tx1"/>
                </a:solidFill>
              </a:rPr>
              <a:t>National Health and Medical Research Council (NHMRC) and the New Zealand Ministry of Health (</a:t>
            </a:r>
            <a:r>
              <a:rPr lang="en-US" sz="1600" i="1" dirty="0" err="1">
                <a:solidFill>
                  <a:schemeClr val="tx1"/>
                </a:solidFill>
              </a:rPr>
              <a:t>MoH</a:t>
            </a:r>
            <a:r>
              <a:rPr lang="en-US" sz="1600" i="1" dirty="0" smtClean="0">
                <a:solidFill>
                  <a:schemeClr val="tx1"/>
                </a:solidFill>
              </a:rPr>
              <a:t>)</a:t>
            </a:r>
            <a:endParaRPr lang="en-US" sz="1600" i="1" dirty="0" smtClean="0">
              <a:solidFill>
                <a:schemeClr val="tx1"/>
              </a:solidFill>
            </a:endParaRPr>
          </a:p>
          <a:p>
            <a:pPr algn="ctr">
              <a:spcBef>
                <a:spcPts val="0"/>
              </a:spcBef>
            </a:pPr>
            <a:endParaRPr lang="en-US" sz="1600" i="1" dirty="0" smtClean="0">
              <a:solidFill>
                <a:schemeClr val="accent1">
                  <a:lumMod val="60000"/>
                  <a:lumOff val="40000"/>
                </a:schemeClr>
              </a:solidFill>
            </a:endParaRPr>
          </a:p>
          <a:p>
            <a:pPr algn="ctr">
              <a:spcBef>
                <a:spcPts val="0"/>
              </a:spcBef>
            </a:pPr>
            <a:r>
              <a:rPr lang="en-US" sz="1600" i="1" dirty="0" smtClean="0">
                <a:solidFill>
                  <a:schemeClr val="accent1">
                    <a:lumMod val="60000"/>
                    <a:lumOff val="40000"/>
                  </a:schemeClr>
                </a:solidFill>
              </a:rPr>
              <a:t>Source: </a:t>
            </a:r>
            <a:r>
              <a:rPr lang="en-US" sz="1600" i="1" dirty="0" smtClean="0">
                <a:solidFill>
                  <a:schemeClr val="accent1">
                    <a:lumMod val="60000"/>
                    <a:lumOff val="40000"/>
                  </a:schemeClr>
                </a:solidFill>
              </a:rPr>
              <a:t>www.nrv.gov.au/disease/introduction.htm</a:t>
            </a:r>
            <a:endParaRPr lang="en-US" sz="1600" i="1" dirty="0">
              <a:solidFill>
                <a:schemeClr val="accent1">
                  <a:lumMod val="60000"/>
                  <a:lumOff val="40000"/>
                </a:schemeClr>
              </a:solidFill>
              <a:latin typeface="Calibri" panose="020F0502020204030204" pitchFamily="34" charset="0"/>
            </a:endParaRPr>
          </a:p>
        </p:txBody>
      </p:sp>
      <p:sp>
        <p:nvSpPr>
          <p:cNvPr id="6"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976326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12170" y="537210"/>
            <a:ext cx="11388437" cy="5806440"/>
          </a:xfrm>
          <a:prstGeom prst="rect">
            <a:avLst/>
          </a:prstGeom>
        </p:spPr>
        <p:txBody>
          <a:bodyPr vert="horz" lIns="91440" tIns="45720" rIns="91440" bIns="45720" rtlCol="0" anchor="t" anchorCtr="0">
            <a:norm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spcBef>
                <a:spcPts val="0"/>
              </a:spcBef>
            </a:pPr>
            <a:r>
              <a:rPr lang="en-US" sz="2800" b="1" i="1" dirty="0" smtClean="0">
                <a:solidFill>
                  <a:srgbClr val="FFFF00"/>
                </a:solidFill>
              </a:rPr>
              <a:t>“</a:t>
            </a:r>
            <a:r>
              <a:rPr lang="en-US" sz="2800" b="1" i="1" dirty="0">
                <a:solidFill>
                  <a:srgbClr val="FFFF00"/>
                </a:solidFill>
              </a:rPr>
              <a:t>One quick word about the so-called Recommended Daily Allowances: </a:t>
            </a:r>
            <a:endParaRPr lang="en-US" sz="2800" b="1" i="1" dirty="0" smtClean="0">
              <a:solidFill>
                <a:srgbClr val="FFFF00"/>
              </a:solidFill>
            </a:endParaRPr>
          </a:p>
          <a:p>
            <a:pPr algn="ctr">
              <a:spcBef>
                <a:spcPts val="0"/>
              </a:spcBef>
            </a:pPr>
            <a:endParaRPr lang="en-US" sz="2800" b="1" i="1" dirty="0">
              <a:solidFill>
                <a:srgbClr val="FFFF00"/>
              </a:solidFill>
            </a:endParaRPr>
          </a:p>
          <a:p>
            <a:pPr algn="ctr">
              <a:spcBef>
                <a:spcPts val="0"/>
              </a:spcBef>
            </a:pPr>
            <a:r>
              <a:rPr lang="en-US" sz="4800" b="1" i="1" dirty="0" smtClean="0">
                <a:solidFill>
                  <a:srgbClr val="FFFF00"/>
                </a:solidFill>
              </a:rPr>
              <a:t>Nonsense!</a:t>
            </a:r>
          </a:p>
          <a:p>
            <a:pPr algn="ctr">
              <a:spcBef>
                <a:spcPts val="0"/>
              </a:spcBef>
            </a:pPr>
            <a:endParaRPr lang="en-US" sz="2800" b="1" i="1" dirty="0" smtClean="0">
              <a:solidFill>
                <a:srgbClr val="FFFF00"/>
              </a:solidFill>
            </a:endParaRPr>
          </a:p>
          <a:p>
            <a:pPr algn="ctr">
              <a:spcBef>
                <a:spcPts val="0"/>
              </a:spcBef>
            </a:pPr>
            <a:r>
              <a:rPr lang="en-US" sz="2800" b="1" i="1" dirty="0" smtClean="0">
                <a:solidFill>
                  <a:srgbClr val="FFFF00"/>
                </a:solidFill>
              </a:rPr>
              <a:t>I </a:t>
            </a:r>
            <a:r>
              <a:rPr lang="en-US" sz="2800" b="1" i="1" dirty="0">
                <a:solidFill>
                  <a:srgbClr val="FFFF00"/>
                </a:solidFill>
              </a:rPr>
              <a:t>believe they're just too low.  </a:t>
            </a:r>
            <a:r>
              <a:rPr lang="en-US" sz="2800" b="1" i="1" dirty="0" smtClean="0">
                <a:solidFill>
                  <a:srgbClr val="FFFF00"/>
                </a:solidFill>
              </a:rPr>
              <a:t>These </a:t>
            </a:r>
            <a:r>
              <a:rPr lang="en-US" sz="2800" b="1" i="1" dirty="0">
                <a:solidFill>
                  <a:srgbClr val="FFFF00"/>
                </a:solidFill>
              </a:rPr>
              <a:t>daily allowances, until recently, where called </a:t>
            </a:r>
            <a:r>
              <a:rPr lang="en-US" sz="2800" b="1" i="1" dirty="0">
                <a:solidFill>
                  <a:schemeClr val="tx1"/>
                </a:solidFill>
              </a:rPr>
              <a:t>"Minimum Daily Requirements." </a:t>
            </a:r>
            <a:endParaRPr lang="en-US" sz="2800" b="1" i="1" dirty="0" smtClean="0">
              <a:solidFill>
                <a:schemeClr val="tx1"/>
              </a:solidFill>
            </a:endParaRPr>
          </a:p>
          <a:p>
            <a:pPr algn="ctr">
              <a:spcBef>
                <a:spcPts val="0"/>
              </a:spcBef>
            </a:pPr>
            <a:endParaRPr lang="en-US" sz="2800" b="1" i="1" dirty="0">
              <a:solidFill>
                <a:srgbClr val="FFFF00"/>
              </a:solidFill>
            </a:endParaRPr>
          </a:p>
          <a:p>
            <a:pPr algn="ctr">
              <a:spcBef>
                <a:spcPts val="0"/>
              </a:spcBef>
            </a:pPr>
            <a:r>
              <a:rPr lang="en-US" sz="2800" b="1" i="1" dirty="0" smtClean="0">
                <a:solidFill>
                  <a:srgbClr val="FFFF00"/>
                </a:solidFill>
              </a:rPr>
              <a:t>But </a:t>
            </a:r>
            <a:r>
              <a:rPr lang="en-US" sz="2800" b="1" i="1" dirty="0">
                <a:solidFill>
                  <a:srgbClr val="FFFF00"/>
                </a:solidFill>
              </a:rPr>
              <a:t>then someone with a good sense of public relations realized that most people want more than just the "minimum." </a:t>
            </a:r>
            <a:endParaRPr lang="en-US" sz="2800" b="1" i="1" dirty="0" smtClean="0">
              <a:solidFill>
                <a:srgbClr val="FFFF00"/>
              </a:solidFill>
            </a:endParaRPr>
          </a:p>
          <a:p>
            <a:pPr algn="ctr">
              <a:spcBef>
                <a:spcPts val="0"/>
              </a:spcBef>
            </a:pPr>
            <a:endParaRPr lang="en-US" sz="2800" b="1" i="1" dirty="0">
              <a:solidFill>
                <a:srgbClr val="FFFF00"/>
              </a:solidFill>
            </a:endParaRPr>
          </a:p>
          <a:p>
            <a:pPr algn="ctr">
              <a:spcBef>
                <a:spcPts val="0"/>
              </a:spcBef>
            </a:pPr>
            <a:r>
              <a:rPr lang="en-US" sz="2800" b="1" i="1" dirty="0" smtClean="0">
                <a:solidFill>
                  <a:srgbClr val="FFFF00"/>
                </a:solidFill>
              </a:rPr>
              <a:t>So </a:t>
            </a:r>
            <a:r>
              <a:rPr lang="en-US" sz="2800" b="1" i="1" dirty="0">
                <a:solidFill>
                  <a:srgbClr val="FFFF00"/>
                </a:solidFill>
              </a:rPr>
              <a:t>they changed </a:t>
            </a:r>
            <a:r>
              <a:rPr lang="en-US" sz="2800" b="1" i="1" dirty="0">
                <a:solidFill>
                  <a:schemeClr val="tx1"/>
                </a:solidFill>
              </a:rPr>
              <a:t>"Minimum" </a:t>
            </a:r>
            <a:r>
              <a:rPr lang="en-US" sz="2800" b="1" i="1" dirty="0">
                <a:solidFill>
                  <a:srgbClr val="FFFF00"/>
                </a:solidFill>
              </a:rPr>
              <a:t>to</a:t>
            </a:r>
            <a:r>
              <a:rPr lang="en-US" sz="2800" b="1" i="1" dirty="0">
                <a:solidFill>
                  <a:schemeClr val="tx1"/>
                </a:solidFill>
              </a:rPr>
              <a:t> "Recommended" </a:t>
            </a:r>
            <a:r>
              <a:rPr lang="en-US" sz="2800" b="1" i="1" dirty="0" smtClean="0">
                <a:solidFill>
                  <a:srgbClr val="FFFF00"/>
                </a:solidFill>
              </a:rPr>
              <a:t>- but </a:t>
            </a:r>
            <a:r>
              <a:rPr lang="en-US" sz="2800" b="1" i="1" dirty="0">
                <a:solidFill>
                  <a:srgbClr val="FFFF00"/>
                </a:solidFill>
              </a:rPr>
              <a:t>still left the amount at approximately the same low </a:t>
            </a:r>
            <a:r>
              <a:rPr lang="en-US" sz="2800" b="1" i="1" dirty="0" smtClean="0">
                <a:solidFill>
                  <a:srgbClr val="FFFF00"/>
                </a:solidFill>
              </a:rPr>
              <a:t>levels.” </a:t>
            </a:r>
          </a:p>
          <a:p>
            <a:pPr algn="ctr">
              <a:spcBef>
                <a:spcPts val="0"/>
              </a:spcBef>
            </a:pPr>
            <a:endParaRPr lang="en-US" sz="2800" b="1" i="1" dirty="0">
              <a:solidFill>
                <a:srgbClr val="FFFF00"/>
              </a:solidFill>
            </a:endParaRPr>
          </a:p>
          <a:p>
            <a:pPr algn="ctr">
              <a:spcBef>
                <a:spcPts val="0"/>
              </a:spcBef>
            </a:pPr>
            <a:r>
              <a:rPr lang="en-US" sz="2400" b="1" i="1" dirty="0" smtClean="0">
                <a:solidFill>
                  <a:schemeClr val="tx1"/>
                </a:solidFill>
              </a:rPr>
              <a:t>- Dr. Dharma Singh </a:t>
            </a:r>
            <a:r>
              <a:rPr lang="en-US" sz="2400" b="1" i="1" dirty="0" err="1" smtClean="0">
                <a:solidFill>
                  <a:schemeClr val="tx1"/>
                </a:solidFill>
              </a:rPr>
              <a:t>Khalsa</a:t>
            </a:r>
            <a:endParaRPr lang="en-US" sz="2400" i="1" dirty="0" smtClean="0">
              <a:solidFill>
                <a:srgbClr val="FFFF00"/>
              </a:solidFill>
              <a:latin typeface="Calibri" panose="020F0502020204030204" pitchFamily="34" charset="0"/>
            </a:endParaRPr>
          </a:p>
          <a:p>
            <a:endParaRPr lang="en-US" sz="2400" dirty="0">
              <a:solidFill>
                <a:srgbClr val="FFFF00"/>
              </a:solidFill>
              <a:latin typeface="Calibri" panose="020F0502020204030204" pitchFamily="34" charset="0"/>
            </a:endParaRPr>
          </a:p>
        </p:txBody>
      </p:sp>
      <p:sp>
        <p:nvSpPr>
          <p:cNvPr id="7" name="Title 1"/>
          <p:cNvSpPr txBox="1">
            <a:spLocks/>
          </p:cNvSpPr>
          <p:nvPr/>
        </p:nvSpPr>
        <p:spPr>
          <a:xfrm>
            <a:off x="0" y="6492987"/>
            <a:ext cx="12192000" cy="282578"/>
          </a:xfrm>
          <a:prstGeom prst="rect">
            <a:avLst/>
          </a:prstGeom>
          <a:solidFill>
            <a:srgbClr val="3C0F3D"/>
          </a:solidFill>
          <a:ln>
            <a:noFill/>
          </a:ln>
        </p:spPr>
        <p:txBody>
          <a:bodyPr vert="horz" lIns="91440" tIns="45720" rIns="91440" bIns="45720" rtlCol="0" anchor="ctr">
            <a:noAutofit/>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1300" dirty="0" smtClean="0">
                <a:solidFill>
                  <a:schemeClr val="tx1"/>
                </a:solidFill>
                <a:latin typeface="Calibri" panose="020F0502020204030204" pitchFamily="34" charset="0"/>
              </a:rPr>
              <a:t>Website: www.TMFflorida.com           Email: TropicalMedicalFruits@gmail.com           Tel: (+1) 561-792-5925           </a:t>
            </a:r>
            <a:r>
              <a:rPr lang="en-US" sz="1300" dirty="0" smtClean="0">
                <a:solidFill>
                  <a:srgbClr val="FFFF00"/>
                </a:solidFill>
                <a:latin typeface="Calibri" panose="020F0502020204030204" pitchFamily="34" charset="0"/>
              </a:rPr>
              <a:t>Skype: TMF.FLORIDA           (English – Deutsch – </a:t>
            </a:r>
            <a:r>
              <a:rPr lang="en-US" sz="1300" dirty="0" err="1" smtClean="0">
                <a:solidFill>
                  <a:srgbClr val="FFFF00"/>
                </a:solidFill>
                <a:latin typeface="Calibri" panose="020F0502020204030204" pitchFamily="34" charset="0"/>
              </a:rPr>
              <a:t>Español</a:t>
            </a:r>
            <a:r>
              <a:rPr lang="en-US" sz="1300" dirty="0" smtClean="0">
                <a:solidFill>
                  <a:srgbClr val="FFFF00"/>
                </a:solidFill>
                <a:latin typeface="Calibri" panose="020F0502020204030204" pitchFamily="34" charset="0"/>
              </a:rPr>
              <a:t>)</a:t>
            </a:r>
            <a:endParaRPr lang="en-US" sz="1300" dirty="0">
              <a:solidFill>
                <a:srgbClr val="FFFF00"/>
              </a:solidFill>
              <a:latin typeface="Calibri" panose="020F0502020204030204" pitchFamily="34" charset="0"/>
            </a:endParaRPr>
          </a:p>
        </p:txBody>
      </p:sp>
      <p:sp>
        <p:nvSpPr>
          <p:cNvPr id="5" name="Title 1"/>
          <p:cNvSpPr txBox="1">
            <a:spLocks/>
          </p:cNvSpPr>
          <p:nvPr/>
        </p:nvSpPr>
        <p:spPr>
          <a:xfrm>
            <a:off x="415635" y="122668"/>
            <a:ext cx="11388437" cy="282578"/>
          </a:xfrm>
          <a:prstGeom prst="rect">
            <a:avLst/>
          </a:prstGeom>
        </p:spPr>
        <p:txBody>
          <a:bodyPr vert="horz" lIns="91440" tIns="45720" rIns="91440" bIns="45720" rtlCol="0" anchor="ctr">
            <a:normAutofit fontScale="25000" lnSpcReduction="20000"/>
          </a:bodyPr>
          <a:lstStyle>
            <a:lvl1pPr algn="l" defTabSz="914423" rtl="0" eaLnBrk="1" latinLnBrk="0" hangingPunct="1">
              <a:lnSpc>
                <a:spcPct val="90000"/>
              </a:lnSpc>
              <a:spcBef>
                <a:spcPct val="0"/>
              </a:spcBef>
              <a:buNone/>
              <a:defRPr sz="540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r"/>
            <a:r>
              <a:rPr lang="en-US" dirty="0" smtClean="0">
                <a:solidFill>
                  <a:schemeClr val="tx1"/>
                </a:solidFill>
              </a:rPr>
              <a:t>TMF Florida - Article</a:t>
            </a:r>
            <a:endParaRPr lang="en-US" dirty="0">
              <a:solidFill>
                <a:schemeClr val="tx1"/>
              </a:solidFill>
            </a:endParaRPr>
          </a:p>
        </p:txBody>
      </p:sp>
    </p:spTree>
    <p:extLst>
      <p:ext uri="{BB962C8B-B14F-4D97-AF65-F5344CB8AC3E}">
        <p14:creationId xmlns:p14="http://schemas.microsoft.com/office/powerpoint/2010/main" val="316463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4309</TotalTime>
  <Words>3417</Words>
  <Application>Microsoft Office PowerPoint</Application>
  <PresentationFormat>Widescreen</PresentationFormat>
  <Paragraphs>489</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Corbel</vt:lpstr>
      <vt:lpstr>Depth</vt:lpstr>
      <vt:lpstr>TMF Florida – Health Report</vt:lpstr>
      <vt:lpstr>International Life Sciences Institute (ILSI) – EU Study</vt:lpstr>
      <vt:lpstr>AESAN Study – Micronutrients in the Spanish Diet</vt:lpstr>
      <vt:lpstr>PowerPoint Presentation</vt:lpstr>
      <vt:lpstr>PowerPoint Presentation</vt:lpstr>
      <vt:lpstr>World Health Organization – “Clinical Malnutrition”</vt:lpstr>
      <vt:lpstr>PowerPoint Presentation</vt:lpstr>
      <vt:lpstr>RDA’s – Australia &amp; New Zealand Government Studies </vt:lpstr>
      <vt:lpstr>PowerPoint Presentation</vt:lpstr>
      <vt:lpstr>RDA = “Ridiculous Daily Allowance” – by Hickey &amp; Robert </vt:lpstr>
      <vt:lpstr>PowerPoint Presentation</vt:lpstr>
      <vt:lpstr>Vitamin C … in Humans vs Nature</vt:lpstr>
      <vt:lpstr>US Vitamin C Foundation’s Recommended Daily Allowance </vt:lpstr>
      <vt:lpstr>RDA Chart - A Comparison of Vitamin C “Experts”</vt:lpstr>
      <vt:lpstr>PowerPoint Presentation</vt:lpstr>
      <vt:lpstr>Part 1 - Vitamin C Medical Studies Research – by Dr. Levy </vt:lpstr>
      <vt:lpstr>Part 1 - Vitamin C Medical Studies Research – by Dr. Levy </vt:lpstr>
      <vt:lpstr> Vitamin C - Polio Cure - by Dr. Frederick Klenner</vt:lpstr>
      <vt:lpstr> Can You Overdose on Vitamin C ???</vt:lpstr>
      <vt:lpstr>Does Vitamin C Cause Kidney Stones ???</vt:lpstr>
      <vt:lpstr>Mega-Dose Vitamin C Fruits – TMF Florida</vt:lpstr>
      <vt:lpstr> Vitamin C - Over 80,000+ Scientific Medical Studies!!!</vt:lpstr>
      <vt:lpstr>PowerPoint Presentation</vt:lpstr>
      <vt:lpstr>PowerPoint Presentation</vt:lpstr>
      <vt:lpstr>RDA’s - What is a Good Regimen for Maintaining Health? </vt:lpstr>
      <vt:lpstr>PowerPoint Presentation</vt:lpstr>
      <vt:lpstr>PowerPoint Presentation</vt:lpstr>
      <vt:lpstr>Low Nutrient Foods … vs High Nutrient Foods? </vt:lpstr>
      <vt:lpstr>TMF Florida … Health and Trade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TMF Florida … a Subsidiary of Arvila LLC</vt:lpstr>
      <vt:lpstr>TMF Florida … a Subsidiary of Arvila LLC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TMF Florida</dc:title>
  <dc:creator>Paul Moore</dc:creator>
  <cp:lastModifiedBy>Paul Moore</cp:lastModifiedBy>
  <cp:revision>156</cp:revision>
  <dcterms:created xsi:type="dcterms:W3CDTF">2013-11-03T22:20:21Z</dcterms:created>
  <dcterms:modified xsi:type="dcterms:W3CDTF">2013-11-25T03:35:25Z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